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9" r:id="rId3"/>
    <p:sldId id="270" r:id="rId4"/>
    <p:sldId id="272" r:id="rId5"/>
    <p:sldId id="291" r:id="rId6"/>
    <p:sldId id="273" r:id="rId7"/>
    <p:sldId id="274" r:id="rId8"/>
    <p:sldId id="292" r:id="rId9"/>
    <p:sldId id="277" r:id="rId10"/>
    <p:sldId id="278" r:id="rId11"/>
    <p:sldId id="279" r:id="rId12"/>
    <p:sldId id="281" r:id="rId13"/>
    <p:sldId id="294" r:id="rId14"/>
    <p:sldId id="287" r:id="rId15"/>
    <p:sldId id="282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CC3300"/>
    <a:srgbClr val="66FF66"/>
    <a:srgbClr val="FF9999"/>
    <a:srgbClr val="00FFFF"/>
    <a:srgbClr val="00FF00"/>
    <a:srgbClr val="CC00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0E6A9-B044-4163-98E5-86E0C091A7E6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671B9-75D4-4062-BD3E-8B062B436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671B9-75D4-4062-BD3E-8B062B436DD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24936" cy="352839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009900"/>
                </a:solidFill>
                <a:effectLst/>
              </a:rPr>
              <a:t> </a:t>
            </a:r>
            <a:r>
              <a:rPr lang="ru-RU" sz="4800" b="1" dirty="0" smtClean="0">
                <a:solidFill>
                  <a:srgbClr val="009900"/>
                </a:solidFill>
              </a:rPr>
              <a:t> </a:t>
            </a:r>
            <a:endParaRPr lang="ru-RU" sz="4800" dirty="0">
              <a:solidFill>
                <a:srgbClr val="0099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5760640" cy="129614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endParaRPr lang="ru-RU" sz="4200" b="1" dirty="0">
              <a:solidFill>
                <a:srgbClr val="C00000"/>
              </a:solidFill>
            </a:endParaRPr>
          </a:p>
        </p:txBody>
      </p:sp>
      <p:pic>
        <p:nvPicPr>
          <p:cNvPr id="5" name="Picture 3" descr="C:\Documents and Settings\Шилова\Рабочий стол\O2tC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4762500" cy="33242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26064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Областная социально-педагогическая программа по формированию толерантности в молодежной среде «ЛИК»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1844824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Областная акция </a:t>
            </a:r>
            <a:r>
              <a:rPr lang="ru-RU" sz="3200" b="1" dirty="0" smtClean="0">
                <a:solidFill>
                  <a:srgbClr val="FF0000"/>
                </a:solidFill>
              </a:rPr>
              <a:t>«Мы рядом»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6211669"/>
            <a:ext cx="4338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ГБОУДОД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ЦРТДЮ ЦСМ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056784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Дети с нарушением речи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None/>
            </a:pPr>
            <a:r>
              <a:rPr lang="ru-RU" sz="2200" b="1" dirty="0" smtClean="0">
                <a:solidFill>
                  <a:srgbClr val="006600"/>
                </a:solidFill>
              </a:rPr>
              <a:t> </a:t>
            </a:r>
            <a:endParaRPr lang="ru-RU" sz="1900" b="1" i="1" dirty="0" smtClean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87484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Нарушения речи являются самыми распространенными нарушениями в детском возрасте. Их количество  среди всех нарушений  развития у детей достигает 70,9%.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Наиболее часто эти нарушения встречаются у детей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Заикание— одно из отклонений, которые встречаются наиболее часто. Выражается это расстройство в периодическом повторении отдельных слогов или звуков во время разговора.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Кроме этого в речи человека могут возникать судорожные паузы.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Гнусавость, речь «в нос». 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smtClean="0"/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056784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17632" cy="4824536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None/>
            </a:pPr>
            <a:r>
              <a:rPr lang="ru-RU" sz="2000" b="1" dirty="0" smtClean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04664"/>
            <a:ext cx="6336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Дети с нарушением речи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88840"/>
            <a:ext cx="6869638" cy="4093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Причины нарушения речи у детей</a:t>
            </a:r>
          </a:p>
          <a:p>
            <a:endParaRPr lang="ru-RU" sz="2800" b="1" dirty="0" smtClean="0"/>
          </a:p>
          <a:p>
            <a:pPr marL="342900" indent="-342900">
              <a:buFontTx/>
              <a:buAutoNum type="arabicPeriod"/>
            </a:pPr>
            <a:r>
              <a:rPr lang="ru-RU" sz="2800" b="1" dirty="0" smtClean="0"/>
              <a:t>  травма; </a:t>
            </a:r>
          </a:p>
          <a:p>
            <a:pPr marL="342900" indent="-342900">
              <a:buFontTx/>
              <a:buAutoNum type="arabicPeriod"/>
            </a:pPr>
            <a:r>
              <a:rPr lang="ru-RU" sz="2800" b="1" dirty="0" err="1" smtClean="0"/>
              <a:t>гаджеты</a:t>
            </a:r>
            <a:r>
              <a:rPr lang="ru-RU" sz="2800" b="1" dirty="0" smtClean="0"/>
              <a:t> и телевизор;</a:t>
            </a:r>
          </a:p>
          <a:p>
            <a:pPr marL="342900" indent="-342900">
              <a:buFontTx/>
              <a:buAutoNum type="arabicPeriod"/>
            </a:pPr>
            <a:r>
              <a:rPr lang="ru-RU" sz="2800" b="1" dirty="0" smtClean="0"/>
              <a:t>отсутствие интереса к чтению книг;</a:t>
            </a:r>
          </a:p>
          <a:p>
            <a:pPr marL="342900" indent="-342900">
              <a:buFontTx/>
              <a:buAutoNum type="arabicPeriod"/>
            </a:pPr>
            <a:r>
              <a:rPr lang="ru-RU" sz="2800" b="1" dirty="0" smtClean="0"/>
              <a:t>чрезмерная опека ребенка и отсутствие </a:t>
            </a:r>
          </a:p>
          <a:p>
            <a:pPr marL="342900" indent="-342900"/>
            <a:r>
              <a:rPr lang="ru-RU" sz="2800" b="1" dirty="0" smtClean="0"/>
              <a:t>  у него мотивации к разговору .</a:t>
            </a:r>
          </a:p>
          <a:p>
            <a:pPr marL="514350" indent="-514350">
              <a:buAutoNum type="arabicPeriod" startAt="4"/>
            </a:pPr>
            <a:endParaRPr lang="ru-RU" sz="2800" b="1" dirty="0" smtClean="0"/>
          </a:p>
          <a:p>
            <a:pPr marL="342900" indent="-342900">
              <a:buFontTx/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24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056784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Наиболее характерные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особенности детей с ЗПР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6912768" cy="4824536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None/>
            </a:pPr>
            <a:r>
              <a:rPr lang="ru-RU" sz="2000" dirty="0" smtClean="0">
                <a:solidFill>
                  <a:srgbClr val="006600"/>
                </a:solidFill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77256"/>
            <a:ext cx="9144000" cy="579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4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Книги по Брайлю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964487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064896" cy="201622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  <a:latin typeface="+mj-lt"/>
              </a:rPr>
              <a:t> </a:t>
            </a:r>
            <a:endParaRPr lang="ru-RU" sz="44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7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767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17632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6600"/>
                </a:solidFill>
              </a:rPr>
              <a:t> </a:t>
            </a:r>
            <a:endParaRPr lang="ru-RU" sz="2000" dirty="0" smtClean="0">
              <a:solidFill>
                <a:srgbClr val="006600"/>
              </a:solidFill>
            </a:endParaRPr>
          </a:p>
          <a:p>
            <a:pPr marL="0" indent="0" algn="ctr">
              <a:buNone/>
            </a:pPr>
            <a:endParaRPr lang="ru-RU" sz="2000" b="1" i="1" dirty="0">
              <a:solidFill>
                <a:srgbClr val="0066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53136"/>
            <a:ext cx="1333999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399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4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-171400"/>
            <a:ext cx="7740352" cy="180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+mj-lt"/>
                <a:ea typeface="Calibri"/>
              </a:rPr>
              <a:t>«У</a:t>
            </a:r>
            <a:r>
              <a:rPr lang="ru-RU" b="1" dirty="0" smtClean="0">
                <a:effectLst/>
                <a:latin typeface="+mj-lt"/>
                <a:ea typeface="Calibri"/>
              </a:rPr>
              <a:t>видеть» </a:t>
            </a:r>
            <a:r>
              <a:rPr lang="ru-RU" b="1" i="1" dirty="0" smtClean="0">
                <a:effectLst/>
                <a:latin typeface="+mj-lt"/>
                <a:ea typeface="Calibri"/>
              </a:rPr>
              <a:t>человека с ограниченными возможностями, но сделать вид, что не заметил его недостатков.</a:t>
            </a:r>
            <a:endParaRPr lang="ru-RU" b="1" dirty="0">
              <a:latin typeface="+mj-lt"/>
            </a:endParaRPr>
          </a:p>
        </p:txBody>
      </p:sp>
      <p:pic>
        <p:nvPicPr>
          <p:cNvPr id="9218" name="Picture 2" descr="&amp;Acy;&amp;ncy;&amp;ocy;&amp;ncy;&amp;scy;&amp;ycy; &amp;scy;&amp;ocy;&amp;bcy;&amp;ycy;&amp;tcy;&amp;icy;&amp;jcy; &amp;vcy; &amp;Kcy;&amp;rcy;&amp;ycy;&amp;mcy;&amp;ucy;: &amp;vcy;&amp;lcy;&amp;acy;&amp;scy;&amp;tcy;&amp;softcy;, &amp;pcy;&amp;ocy;&amp;lcy;&amp;icy;&amp;tcy;&amp;icy;&amp;kcy;&amp;acy;, &amp;ecy;&amp;kcy;&amp;ocy;&amp;ncy;&amp;ocy;&amp;mcy;&amp;icy;&amp;kcy;&amp;acy;, &amp;ocy;&amp;bcy;&amp;shchcy;&amp;iecy;&amp;scy;&amp;tcy;&amp;vcy;&amp;ocy;, &amp;scy;&amp;pcy;&amp;ocy;&amp;rcy;&amp;tcy;, &amp;tcy;&amp;iecy;&amp;acy;&amp;tcy;&amp;rcy;, &amp;kcy;&amp;icy;&amp;ncy;&amp;ocy;, &amp;kcy;&amp;ocy;&amp;ncy;&amp;tscy;&amp;iecy;&amp;rcy;&amp;tcy;&amp;ycy;, &amp;pcy;&amp;rcy;&amp;iecy;&amp;dcy;&amp;scy;&amp;tcy;&amp;acy;&amp;vcy;&amp;lcy;&amp;iecy;&amp;ncy;&amp;icy;&amp;yacy;, &amp;vcy;&amp;ycy;&amp;scy;&amp;tcy;&amp;acy;&amp;vcy;&amp;kcy;&amp;icy;, &amp;ocy;&amp;tcy;&amp;dcy;&amp;ycy;&amp;khcy;, &amp;dcy;&amp;ocy;&amp;s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61556"/>
            <a:ext cx="5328592" cy="39964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42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"/>
            <a:ext cx="7956376" cy="155679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800" b="1" dirty="0" smtClean="0">
                <a:latin typeface="+mj-lt"/>
                <a:ea typeface="Times New Roman"/>
              </a:rPr>
              <a:t> </a:t>
            </a:r>
            <a:r>
              <a:rPr lang="ru-RU" sz="12800" b="1" dirty="0" smtClean="0">
                <a:latin typeface="+mj-lt"/>
                <a:ea typeface="Times New Roman"/>
              </a:rPr>
              <a:t>«Установить» </a:t>
            </a:r>
            <a:r>
              <a:rPr lang="ru-RU" sz="12800" b="1" i="1" dirty="0" smtClean="0">
                <a:latin typeface="+mj-lt"/>
                <a:ea typeface="Times New Roman"/>
              </a:rPr>
              <a:t>контакт, а не отвернуться от человека с ограниченными возможностям</a:t>
            </a:r>
            <a:r>
              <a:rPr lang="ru-RU" sz="12800" i="1" dirty="0" smtClean="0">
                <a:latin typeface="+mj-lt"/>
                <a:ea typeface="Times New Roman"/>
              </a:rPr>
              <a:t>и</a:t>
            </a:r>
            <a:endParaRPr lang="ru-RU" sz="12800" dirty="0" smtClean="0">
              <a:effectLst/>
              <a:latin typeface="+mj-lt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Picture 2" descr="&amp;Acy;&amp;ncy;&amp;ocy;&amp;ncy;&amp;scy;&amp;ycy; &amp;scy;&amp;ocy;&amp;bcy;&amp;ycy;&amp;tcy;&amp;icy;&amp;jcy; &amp;vcy; &amp;Kcy;&amp;rcy;&amp;ycy;&amp;mcy;&amp;ucy;: &amp;vcy;&amp;lcy;&amp;acy;&amp;scy;&amp;tcy;&amp;softcy;, &amp;pcy;&amp;ocy;&amp;lcy;&amp;icy;&amp;tcy;&amp;icy;&amp;kcy;&amp;acy;, &amp;ecy;&amp;kcy;&amp;ocy;&amp;ncy;&amp;ocy;&amp;mcy;&amp;icy;&amp;kcy;&amp;acy;, &amp;ocy;&amp;bcy;&amp;shchcy;&amp;iecy;&amp;scy;&amp;tcy;&amp;vcy;&amp;ocy;, &amp;scy;&amp;pcy;&amp;ocy;&amp;rcy;&amp;tcy;, &amp;tcy;&amp;iecy;&amp;acy;&amp;tcy;&amp;rcy;, &amp;kcy;&amp;icy;&amp;ncy;&amp;ocy;, &amp;kcy;&amp;ocy;&amp;ncy;&amp;tscy;&amp;iecy;&amp;rcy;&amp;tcy;&amp;ycy;, &amp;pcy;&amp;rcy;&amp;iecy;&amp;dcy;&amp;scy;&amp;tcy;&amp;acy;&amp;vcy;&amp;lcy;&amp;iecy;&amp;ncy;&amp;icy;&amp;yacy;, &amp;vcy;&amp;ycy;&amp;scy;&amp;tcy;&amp;acy;&amp;vcy;&amp;kcy;&amp;icy;, &amp;ocy;&amp;tcy;&amp;dcy;&amp;ycy;&amp;khcy;, &amp;dcy;&amp;ocy;&amp;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5760640" cy="43204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41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16633"/>
            <a:ext cx="6645424" cy="11521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4000" b="1" dirty="0" smtClean="0">
              <a:effectLst/>
              <a:ea typeface="Calibri"/>
            </a:endParaRPr>
          </a:p>
          <a:p>
            <a:pPr marL="0" indent="0" algn="ctr">
              <a:buNone/>
            </a:pPr>
            <a:r>
              <a:rPr lang="ru-RU" sz="35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«Понять» проблему человека</a:t>
            </a:r>
            <a:r>
              <a:rPr lang="ru-RU" sz="4000" i="1" dirty="0" smtClean="0">
                <a:effectLst/>
                <a:ea typeface="Calibri"/>
              </a:rPr>
              <a:t>.</a:t>
            </a:r>
            <a:endParaRPr lang="ru-RU" sz="4000" dirty="0"/>
          </a:p>
        </p:txBody>
      </p:sp>
      <p:pic>
        <p:nvPicPr>
          <p:cNvPr id="6" name="Picture 2" descr="&amp;Acy;&amp;ncy;&amp;ocy;&amp;ncy;&amp;scy;&amp;ycy; &amp;scy;&amp;ocy;&amp;bcy;&amp;ycy;&amp;tcy;&amp;icy;&amp;jcy; &amp;vcy; &amp;Kcy;&amp;rcy;&amp;ycy;&amp;mcy;&amp;ucy;: &amp;vcy;&amp;lcy;&amp;acy;&amp;scy;&amp;tcy;&amp;softcy;, &amp;pcy;&amp;ocy;&amp;lcy;&amp;icy;&amp;tcy;&amp;icy;&amp;kcy;&amp;acy;, &amp;ecy;&amp;kcy;&amp;ocy;&amp;ncy;&amp;ocy;&amp;mcy;&amp;icy;&amp;kcy;&amp;acy;, &amp;ocy;&amp;bcy;&amp;shchcy;&amp;iecy;&amp;scy;&amp;tcy;&amp;vcy;&amp;ocy;, &amp;scy;&amp;pcy;&amp;ocy;&amp;rcy;&amp;tcy;, &amp;tcy;&amp;iecy;&amp;acy;&amp;tcy;&amp;rcy;, &amp;kcy;&amp;icy;&amp;ncy;&amp;ocy;, &amp;kcy;&amp;ocy;&amp;ncy;&amp;tscy;&amp;iecy;&amp;rcy;&amp;tcy;&amp;ycy;, &amp;pcy;&amp;rcy;&amp;iecy;&amp;dcy;&amp;scy;&amp;tcy;&amp;acy;&amp;vcy;&amp;lcy;&amp;iecy;&amp;ncy;&amp;icy;&amp;yacy;, &amp;vcy;&amp;ycy;&amp;scy;&amp;tcy;&amp;acy;&amp;vcy;&amp;kcy;&amp;icy;, &amp;ocy;&amp;tcy;&amp;dcy;&amp;ycy;&amp;khcy;, &amp;dcy;&amp;ocy;&amp;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336704" cy="47525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568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202532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«Принять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человека таким какой он есть, осознать достоинства человека.</a:t>
            </a:r>
          </a:p>
          <a:p>
            <a:pPr algn="ctr"/>
            <a:endParaRPr lang="ru-RU" sz="4000" dirty="0"/>
          </a:p>
        </p:txBody>
      </p:sp>
      <p:pic>
        <p:nvPicPr>
          <p:cNvPr id="6" name="Picture 2" descr="&amp;Acy;&amp;ncy;&amp;ocy;&amp;ncy;&amp;scy;&amp;ycy; &amp;scy;&amp;ocy;&amp;bcy;&amp;ycy;&amp;tcy;&amp;icy;&amp;jcy; &amp;vcy; &amp;Kcy;&amp;rcy;&amp;ycy;&amp;mcy;&amp;ucy;: &amp;vcy;&amp;lcy;&amp;acy;&amp;scy;&amp;tcy;&amp;softcy;, &amp;pcy;&amp;ocy;&amp;lcy;&amp;icy;&amp;tcy;&amp;icy;&amp;kcy;&amp;acy;, &amp;ecy;&amp;kcy;&amp;ocy;&amp;ncy;&amp;ocy;&amp;mcy;&amp;icy;&amp;kcy;&amp;acy;, &amp;ocy;&amp;bcy;&amp;shchcy;&amp;iecy;&amp;scy;&amp;tcy;&amp;vcy;&amp;ocy;, &amp;scy;&amp;pcy;&amp;ocy;&amp;rcy;&amp;tcy;, &amp;tcy;&amp;iecy;&amp;acy;&amp;tcy;&amp;rcy;, &amp;kcy;&amp;icy;&amp;ncy;&amp;ocy;, &amp;kcy;&amp;ocy;&amp;ncy;&amp;tscy;&amp;iecy;&amp;rcy;&amp;tcy;&amp;ycy;, &amp;pcy;&amp;rcy;&amp;iecy;&amp;dcy;&amp;scy;&amp;tcy;&amp;acy;&amp;vcy;&amp;lcy;&amp;iecy;&amp;ncy;&amp;icy;&amp;yacy;, &amp;vcy;&amp;ycy;&amp;scy;&amp;tcy;&amp;acy;&amp;vcy;&amp;kcy;&amp;icy;, &amp;ocy;&amp;tcy;&amp;dcy;&amp;ycy;&amp;khcy;, &amp;dcy;&amp;ocy;&amp;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63" y="1988840"/>
            <a:ext cx="6336704" cy="47525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03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Так кто же на самом деле ребенок с ОВЗ?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akbuxhtt-resurs_ya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49080"/>
            <a:ext cx="2381250" cy="158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29432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-243407"/>
            <a:ext cx="6285384" cy="13681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b="1" dirty="0" smtClean="0">
              <a:effectLst/>
              <a:ea typeface="Calibri"/>
            </a:endParaRPr>
          </a:p>
          <a:p>
            <a:pPr marL="0" indent="0" algn="ctr">
              <a:buNone/>
            </a:pPr>
            <a:r>
              <a:rPr lang="ru-RU" sz="4000" b="1" dirty="0" smtClean="0">
                <a:effectLst/>
                <a:ea typeface="Calibri"/>
              </a:rPr>
              <a:t>«Заинтересоваться» успехами человека.</a:t>
            </a:r>
            <a:endParaRPr lang="ru-RU" sz="4000" b="1" dirty="0"/>
          </a:p>
        </p:txBody>
      </p:sp>
      <p:pic>
        <p:nvPicPr>
          <p:cNvPr id="6" name="Picture 2" descr="&amp;Acy;&amp;ncy;&amp;ocy;&amp;ncy;&amp;scy;&amp;ycy; &amp;scy;&amp;ocy;&amp;bcy;&amp;ycy;&amp;tcy;&amp;icy;&amp;jcy; &amp;vcy; &amp;Kcy;&amp;rcy;&amp;ycy;&amp;mcy;&amp;ucy;: &amp;vcy;&amp;lcy;&amp;acy;&amp;scy;&amp;tcy;&amp;softcy;, &amp;pcy;&amp;ocy;&amp;lcy;&amp;icy;&amp;tcy;&amp;icy;&amp;kcy;&amp;acy;, &amp;ecy;&amp;kcy;&amp;ocy;&amp;ncy;&amp;ocy;&amp;mcy;&amp;icy;&amp;kcy;&amp;acy;, &amp;ocy;&amp;bcy;&amp;shchcy;&amp;iecy;&amp;scy;&amp;tcy;&amp;vcy;&amp;ocy;, &amp;scy;&amp;pcy;&amp;ocy;&amp;rcy;&amp;tcy;, &amp;tcy;&amp;iecy;&amp;acy;&amp;tcy;&amp;rcy;, &amp;kcy;&amp;icy;&amp;ncy;&amp;ocy;, &amp;kcy;&amp;ocy;&amp;ncy;&amp;tscy;&amp;iecy;&amp;rcy;&amp;tcy;&amp;ycy;, &amp;pcy;&amp;rcy;&amp;iecy;&amp;dcy;&amp;scy;&amp;tcy;&amp;acy;&amp;vcy;&amp;lcy;&amp;iecy;&amp;ncy;&amp;icy;&amp;yacy;, &amp;vcy;&amp;ycy;&amp;scy;&amp;tcy;&amp;acy;&amp;vcy;&amp;kcy;&amp;icy;, &amp;ocy;&amp;tcy;&amp;dcy;&amp;ycy;&amp;khcy;, &amp;dcy;&amp;ocy;&amp;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55" y="2105472"/>
            <a:ext cx="6336704" cy="47525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994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16633"/>
            <a:ext cx="6573416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Что-то «перенять» и что-то дать взамен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&amp;Acy;&amp;ncy;&amp;ocy;&amp;ncy;&amp;scy;&amp;ycy; &amp;scy;&amp;ocy;&amp;bcy;&amp;ycy;&amp;tcy;&amp;icy;&amp;jcy; &amp;vcy; &amp;Kcy;&amp;rcy;&amp;ycy;&amp;mcy;&amp;ucy;: &amp;vcy;&amp;lcy;&amp;acy;&amp;scy;&amp;tcy;&amp;softcy;, &amp;pcy;&amp;ocy;&amp;lcy;&amp;icy;&amp;tcy;&amp;icy;&amp;kcy;&amp;acy;, &amp;ecy;&amp;kcy;&amp;ocy;&amp;ncy;&amp;ocy;&amp;mcy;&amp;icy;&amp;kcy;&amp;acy;, &amp;ocy;&amp;bcy;&amp;shchcy;&amp;iecy;&amp;scy;&amp;tcy;&amp;vcy;&amp;ocy;, &amp;scy;&amp;pcy;&amp;ocy;&amp;rcy;&amp;tcy;, &amp;tcy;&amp;iecy;&amp;acy;&amp;tcy;&amp;rcy;, &amp;kcy;&amp;icy;&amp;ncy;&amp;ocy;, &amp;kcy;&amp;ocy;&amp;ncy;&amp;tscy;&amp;iecy;&amp;rcy;&amp;tcy;&amp;ycy;, &amp;pcy;&amp;rcy;&amp;iecy;&amp;dcy;&amp;scy;&amp;tcy;&amp;acy;&amp;vcy;&amp;lcy;&amp;iecy;&amp;ncy;&amp;icy;&amp;yacy;, &amp;vcy;&amp;ycy;&amp;scy;&amp;tcy;&amp;acy;&amp;vcy;&amp;kcy;&amp;icy;, &amp;ocy;&amp;tcy;&amp;dcy;&amp;ycy;&amp;khcy;, &amp;dcy;&amp;ocy;&amp;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336704" cy="47525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2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0"/>
            <a:ext cx="7812360" cy="213285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«Помочь реализовать» человеку свои возможности и ощутить себя нужным для окружающих.</a:t>
            </a:r>
            <a:endParaRPr lang="ru-RU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4" name="Picture 2" descr="&amp;Acy;&amp;ncy;&amp;ocy;&amp;ncy;&amp;scy;&amp;ycy; &amp;scy;&amp;ocy;&amp;bcy;&amp;ycy;&amp;tcy;&amp;icy;&amp;jcy; &amp;vcy; &amp;Kcy;&amp;rcy;&amp;ycy;&amp;mcy;&amp;ucy;: &amp;vcy;&amp;lcy;&amp;acy;&amp;scy;&amp;tcy;&amp;softcy;, &amp;pcy;&amp;ocy;&amp;lcy;&amp;icy;&amp;tcy;&amp;icy;&amp;kcy;&amp;acy;, &amp;ecy;&amp;kcy;&amp;ocy;&amp;ncy;&amp;ocy;&amp;mcy;&amp;icy;&amp;kcy;&amp;acy;, &amp;ocy;&amp;bcy;&amp;shchcy;&amp;iecy;&amp;scy;&amp;tcy;&amp;vcy;&amp;ocy;, &amp;scy;&amp;pcy;&amp;ocy;&amp;rcy;&amp;tcy;, &amp;tcy;&amp;iecy;&amp;acy;&amp;tcy;&amp;rcy;, &amp;kcy;&amp;icy;&amp;ncy;&amp;ocy;, &amp;kcy;&amp;ocy;&amp;ncy;&amp;tscy;&amp;iecy;&amp;rcy;&amp;tcy;&amp;ycy;, &amp;pcy;&amp;rcy;&amp;iecy;&amp;dcy;&amp;scy;&amp;tcy;&amp;acy;&amp;vcy;&amp;lcy;&amp;iecy;&amp;ncy;&amp;icy;&amp;yacy;, &amp;vcy;&amp;ycy;&amp;scy;&amp;tcy;&amp;acy;&amp;vcy;&amp;kcy;&amp;icy;, &amp;ocy;&amp;tcy;&amp;dcy;&amp;ycy;&amp;khcy;, &amp;dcy;&amp;ocy;&amp;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5256584" cy="39424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557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hello_html_5275dcf9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340768"/>
            <a:ext cx="8208913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779096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Дети с ограниченными возможностями здоровья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Нарушения слуха (тугоухость, глухота);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Нарушения речи;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Нарушения зрения (слепые, слабовидящие);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Нарушения опорно – двигательного аппарата;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Задержка психического развития;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Умственная отсталость;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Детский аутизм;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Множественные нарушения (сочетание двух или более психофизических нарушений).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8005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779096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Главное -  здоровье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949680" cy="576064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C00000"/>
              </a:buClr>
              <a:buNone/>
            </a:pPr>
            <a:r>
              <a:rPr lang="ru-RU" sz="2800" b="1" u="sng" dirty="0" smtClean="0">
                <a:solidFill>
                  <a:srgbClr val="006600"/>
                </a:solidFill>
              </a:rPr>
              <a:t> </a:t>
            </a:r>
            <a:endParaRPr lang="ru-RU" sz="2800" b="1" i="1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97838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Около 75% детей дошкольного возраста имеют серьезные отклонения в уровне здоровья. Здоровые дети среди школьников младших классов составляют 10-12%, а среди старших - всего 5%. Более чем у 50% детей разного возраста диагностированы различные заболевания.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Около 50% юношей и девушек выходят из школы уже имея 2-3 диагноза болезней, а в целом лишь 5% выпускников можно считать практически здоровыми  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251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Дети с нарушением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Согласно исследованию, проведенному ВОЗ, от нарушения слуха страдает от 4 до 6 % населения нашей планеты, это примерно 360 миллионов человек в мире, из них более 30 миллионов — это дети.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779096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Дети с нарушение слуха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4741987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	</a:t>
            </a:r>
            <a:endParaRPr lang="ru-RU" sz="2400" dirty="0"/>
          </a:p>
          <a:p>
            <a:pPr marL="0" indent="0" algn="just">
              <a:buClr>
                <a:srgbClr val="C00000"/>
              </a:buClr>
              <a:buNone/>
            </a:pPr>
            <a:endParaRPr lang="ru-RU" sz="2400" dirty="0" smtClean="0">
              <a:solidFill>
                <a:srgbClr val="006600"/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56792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551837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340768"/>
            <a:ext cx="86044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Причины ухудшения слуха</a:t>
            </a:r>
          </a:p>
          <a:p>
            <a:pPr marL="342900" indent="-342900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Возрастные изменения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Серные пробки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Инфекционные болезни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Воспалительные процессы в ухе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Травмы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Последствия приема лекарств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Врожденная патология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7251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779096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Дети с нарушением  зрения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45624" cy="4958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endParaRPr lang="ru-RU" sz="2600" dirty="0">
              <a:solidFill>
                <a:srgbClr val="006600"/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82341"/>
            <a:ext cx="88924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данным ВОЗ на земном шаре примерно 285 млн. человек страдают от проблем со зрением, из них 39 млн. слепы и 246 млн. с пониженным зрением. Проблема в том, что за последнее время снижение зрения у детей растет.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Так, среди первоклашек проблема со зрением фиксируется у 4% учеников, у выпускников же этот процент на порядок выше – уже 40%!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251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</a:t>
            </a:r>
            <a:r>
              <a:rPr lang="ru-RU" sz="3600" b="1" dirty="0" smtClean="0">
                <a:solidFill>
                  <a:srgbClr val="C00000"/>
                </a:solidFill>
              </a:rPr>
              <a:t>Дети с нарушением зрения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Причины   ослабления зрения школьников: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наследственность;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увеличение интенсивности зрительных нагрузок;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доступность электронных средств обучения;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несоблюдение гигиены зрения;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недостаточная профилактика.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056784" cy="10081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Дети с нарушением речи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4824536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None/>
            </a:pPr>
            <a:r>
              <a:rPr lang="ru-RU" sz="2200" b="1" dirty="0" smtClean="0">
                <a:solidFill>
                  <a:srgbClr val="006600"/>
                </a:solidFill>
              </a:rPr>
              <a:t> </a:t>
            </a:r>
            <a:endParaRPr lang="ru-RU" sz="1900" b="1" i="1" dirty="0" smtClean="0">
              <a:solidFill>
                <a:srgbClr val="006600"/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000" dirty="0" smtClean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82341"/>
            <a:ext cx="8892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Согласно статистике, более 25% детей дошкольного возраста по всему миру страдает серьезными нарушениями в речевом развитии.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начальной школе цифра изменяется незначительно, так как преодолевают нарушения речи лишь 7,5 % детей.</a:t>
            </a:r>
            <a:r>
              <a:rPr lang="ru-RU" sz="3600" b="1" dirty="0" smtClean="0"/>
              <a:t> 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424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532</Words>
  <Application>Microsoft Office PowerPoint</Application>
  <PresentationFormat>Экран (4:3)</PresentationFormat>
  <Paragraphs>91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</vt:lpstr>
      <vt:lpstr>Так кто же на самом деле ребенок с ОВЗ?</vt:lpstr>
      <vt:lpstr>Дети с ограниченными возможностями здоровья</vt:lpstr>
      <vt:lpstr>Главное -  здоровье</vt:lpstr>
      <vt:lpstr>Дети с нарушением слуха</vt:lpstr>
      <vt:lpstr>Дети с нарушение слуха </vt:lpstr>
      <vt:lpstr>Дети с нарушением  зрения</vt:lpstr>
      <vt:lpstr>      Дети с нарушением зрения</vt:lpstr>
      <vt:lpstr>Дети с нарушением речи</vt:lpstr>
      <vt:lpstr>Дети с нарушением речи</vt:lpstr>
      <vt:lpstr> </vt:lpstr>
      <vt:lpstr>Наиболее характерные  особенности детей с ЗПР</vt:lpstr>
      <vt:lpstr>Книги по Брайлю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Шилова</cp:lastModifiedBy>
  <cp:revision>156</cp:revision>
  <dcterms:created xsi:type="dcterms:W3CDTF">2013-08-01T08:17:42Z</dcterms:created>
  <dcterms:modified xsi:type="dcterms:W3CDTF">2018-11-23T09:12:47Z</dcterms:modified>
</cp:coreProperties>
</file>