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36"/>
  </p:notesMasterIdLst>
  <p:sldIdLst>
    <p:sldId id="311" r:id="rId2"/>
    <p:sldId id="338" r:id="rId3"/>
    <p:sldId id="345" r:id="rId4"/>
    <p:sldId id="296" r:id="rId5"/>
    <p:sldId id="318" r:id="rId6"/>
    <p:sldId id="298" r:id="rId7"/>
    <p:sldId id="329" r:id="rId8"/>
    <p:sldId id="312" r:id="rId9"/>
    <p:sldId id="314" r:id="rId10"/>
    <p:sldId id="316" r:id="rId11"/>
    <p:sldId id="315" r:id="rId12"/>
    <p:sldId id="340" r:id="rId13"/>
    <p:sldId id="331" r:id="rId14"/>
    <p:sldId id="328" r:id="rId15"/>
    <p:sldId id="317" r:id="rId16"/>
    <p:sldId id="313" r:id="rId17"/>
    <p:sldId id="319" r:id="rId18"/>
    <p:sldId id="320" r:id="rId19"/>
    <p:sldId id="343" r:id="rId20"/>
    <p:sldId id="321" r:id="rId21"/>
    <p:sldId id="322" r:id="rId22"/>
    <p:sldId id="342" r:id="rId23"/>
    <p:sldId id="327" r:id="rId24"/>
    <p:sldId id="323" r:id="rId25"/>
    <p:sldId id="326" r:id="rId26"/>
    <p:sldId id="336" r:id="rId27"/>
    <p:sldId id="339" r:id="rId28"/>
    <p:sldId id="324" r:id="rId29"/>
    <p:sldId id="341" r:id="rId30"/>
    <p:sldId id="344" r:id="rId31"/>
    <p:sldId id="332" r:id="rId32"/>
    <p:sldId id="335" r:id="rId33"/>
    <p:sldId id="347" r:id="rId34"/>
    <p:sldId id="291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86" autoAdjust="0"/>
  </p:normalViewPr>
  <p:slideViewPr>
    <p:cSldViewPr>
      <p:cViewPr varScale="1">
        <p:scale>
          <a:sx n="81" d="100"/>
          <a:sy n="81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094BE51-90FB-4C8C-B423-14B7C84F6E98}" type="datetimeFigureOut">
              <a:rPr lang="ru-RU"/>
              <a:pPr>
                <a:defRPr/>
              </a:pPr>
              <a:t>23.11.2018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BDAF3F8-19F2-4596-9FCB-8893EBCD2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DAF3F8-19F2-4596-9FCB-8893EBCD256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DAF3F8-19F2-4596-9FCB-8893EBCD256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DAF3F8-19F2-4596-9FCB-8893EBCD256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8D9090-AF8B-411C-AF86-3397F2C5F22C}" type="slidenum">
              <a:rPr lang="ru-RU" smtClean="0">
                <a:solidFill>
                  <a:srgbClr val="000000"/>
                </a:solidFill>
                <a:latin typeface="Arial" pitchFamily="34" charset="0"/>
              </a:rPr>
              <a:pPr/>
              <a:t>6</a:t>
            </a:fld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DAF3F8-19F2-4596-9FCB-8893EBCD256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DAF3F8-19F2-4596-9FCB-8893EBCD256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DAF3F8-19F2-4596-9FCB-8893EBCD256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DAF3F8-19F2-4596-9FCB-8893EBCD2560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DAF3F8-19F2-4596-9FCB-8893EBCD2560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494EB1-CE69-4EF7-8FEF-057686D6C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DC5E5-7E37-42F3-A3D8-1499DE7F8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4A89A-1413-4131-B6A4-F3678E442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24E1F-8BAA-42BF-8AB7-615F7AD7B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2ADD63-7925-4EE2-83B3-0C2815696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C4B8C-29E6-454D-B5A5-9E3DDDCD7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862330-3417-4D5D-AAEC-9C32B6D87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7DF78-5D47-4C17-A7B3-BCFB9D056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097B00-355B-4674-AE2A-BE06242A9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52AFCF-59B7-4114-A494-B03BD9968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A102BF-8049-4347-B81A-90EBB7063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fld id="{A37372FE-2658-4651-84E2-A9D144F7B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1" r:id="rId2"/>
    <p:sldLayoutId id="2147484087" r:id="rId3"/>
    <p:sldLayoutId id="2147484082" r:id="rId4"/>
    <p:sldLayoutId id="2147484088" r:id="rId5"/>
    <p:sldLayoutId id="2147484083" r:id="rId6"/>
    <p:sldLayoutId id="2147484089" r:id="rId7"/>
    <p:sldLayoutId id="2147484090" r:id="rId8"/>
    <p:sldLayoutId id="2147484091" r:id="rId9"/>
    <p:sldLayoutId id="2147484084" r:id="rId10"/>
    <p:sldLayoutId id="214748408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 rev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0%D1%82%D0%B8%D0%BD%D1%81%D0%BA%D0%B8%D0%B9_%D1%8F%D0%B7%D1%8B%D0%B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98072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Областная социально-педагогическая программа по формированию толерантности в молодежной среде «ЛИК» 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5157192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Областная акция </a:t>
            </a:r>
            <a:r>
              <a:rPr lang="ru-RU" sz="2800" b="1" dirty="0" smtClean="0">
                <a:solidFill>
                  <a:srgbClr val="FF0000"/>
                </a:solidFill>
              </a:rPr>
              <a:t>«Сильные духом»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6237312"/>
            <a:ext cx="4338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ГБОУДОД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ЦРТДЮ ЦСМ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Documents and Settings\Шилова\Рабочий стол\2013-01-10_2239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88840"/>
            <a:ext cx="7499350" cy="2784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935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 </a:t>
            </a:r>
            <a:r>
              <a:rPr lang="ru-RU" b="1" dirty="0" smtClean="0"/>
              <a:t>Вангелия Пандева Гуштерова</a:t>
            </a:r>
            <a:br>
              <a:rPr lang="ru-RU" b="1" dirty="0" smtClean="0"/>
            </a:br>
            <a:r>
              <a:rPr lang="ru-RU" b="1" dirty="0" smtClean="0"/>
              <a:t>(1911-1996)</a:t>
            </a:r>
            <a:endParaRPr lang="ru-RU" b="1" dirty="0"/>
          </a:p>
        </p:txBody>
      </p:sp>
      <p:pic>
        <p:nvPicPr>
          <p:cNvPr id="4" name="Picture 2" descr="a83ca2825f262d7d05369c1e0f6b04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573016"/>
            <a:ext cx="3528392" cy="26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" name="Picture 1" descr="C:\Documents and Settings\Шилова\Рабочий стол\1416227675_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343150"/>
            <a:ext cx="3190875" cy="45148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35696" y="188640"/>
            <a:ext cx="5328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1196752"/>
            <a:ext cx="8100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 болгарская женщина,  в возрасте 12 лет ослепла, ей приписывают дар  предсказания ,  большую часть жизни прожила в городе Петриче   на стыке трёх границ  (Болгария, Греция, Республика Македония).</a:t>
            </a:r>
          </a:p>
          <a:p>
            <a:r>
              <a:rPr lang="ru-RU" b="1" dirty="0" smtClean="0"/>
              <a:t>				Последние двадцать лет принимала 				посетителей в селе Рупите.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2852936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Ванга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39" y="260648"/>
            <a:ext cx="7812361" cy="6663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Кристи Браун</a:t>
            </a:r>
            <a:br>
              <a:rPr lang="ru-RU" b="1" dirty="0" smtClean="0"/>
            </a:br>
            <a:r>
              <a:rPr lang="ru-RU" b="1" dirty="0" smtClean="0"/>
              <a:t>(1932-1981)</a:t>
            </a:r>
            <a:endParaRPr lang="ru-RU" b="1" dirty="0"/>
          </a:p>
        </p:txBody>
      </p:sp>
      <p:pic>
        <p:nvPicPr>
          <p:cNvPr id="4" name="Picture 2" descr="4d7162bbb6f52effed9cbf3b30a2b7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19062"/>
            <a:ext cx="3260721" cy="42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71600" y="1196752"/>
            <a:ext cx="81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ирландский  писатель и художник, рождённый с  церебральным  параличом  и имевший возможность писать и рисовать лишь пальцами одной ноги.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Documents and Settings\Шилова\Рабочий стол\iphone360_137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476500"/>
            <a:ext cx="2771775" cy="4381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1772816"/>
            <a:ext cx="8028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 писал картины и книги, сочинять стихи и пьесы. В 1974 вышел его роман «Тень на лето» . Рядом с ним была мама.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Франклин Делано Рузвельт</a:t>
            </a:r>
            <a:br>
              <a:rPr lang="ru-RU" b="1" dirty="0" smtClean="0"/>
            </a:br>
            <a:r>
              <a:rPr lang="ru-RU" b="1" dirty="0" smtClean="0"/>
              <a:t>(1882-1945 )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052736"/>
            <a:ext cx="8172400" cy="187220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32-й президент США (1933-1945),  единственный американский президент,  избиравшийся  на четыре срока.  В 31 год после тяжелой болезни стал инвалидом, но это не помешало ему стать  президентом  и одной из центральных фигур мировой политики первой половины XX века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1026" name="Picture 2" descr="http://cdn2.dislife.ru/media/at/d1/b8/c0/0eb2454d6d6c0680e1eedc10414f82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3035" y="2640764"/>
            <a:ext cx="4150965" cy="4217236"/>
          </a:xfrm>
          <a:prstGeom prst="rect">
            <a:avLst/>
          </a:prstGeom>
          <a:noFill/>
        </p:spPr>
      </p:pic>
      <p:pic>
        <p:nvPicPr>
          <p:cNvPr id="1028" name="Picture 4" descr="http://tehvov.ru/miniposter/miniposter.php?src=/uploads/posts/2012-11-07/lend-liz-material-iz-vikipedii-svobodnoj_1.jpg&amp;w=250&amp;h=180&amp;q=90&amp;zc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05231"/>
            <a:ext cx="4464496" cy="3652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93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Григорий Николаевич Журавлёв</a:t>
            </a:r>
            <a:br>
              <a:rPr lang="ru-RU" b="1" dirty="0" smtClean="0"/>
            </a:br>
            <a:r>
              <a:rPr lang="ru-RU" b="1" dirty="0" smtClean="0"/>
              <a:t>(1858-1916 )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Documents and Settings\Шилова\Рабочий стол\журвавл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0361" y="3028291"/>
            <a:ext cx="3183639" cy="3829709"/>
          </a:xfrm>
          <a:prstGeom prst="rect">
            <a:avLst/>
          </a:prstGeom>
          <a:noFill/>
        </p:spPr>
      </p:pic>
      <p:pic>
        <p:nvPicPr>
          <p:cNvPr id="4099" name="Picture 3" descr="C:\Documents and Settings\Шилова\Рабочий стол\григ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07121"/>
            <a:ext cx="2880320" cy="38508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76256" y="141277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83671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1124744"/>
            <a:ext cx="8316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русский художник, иконописец,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инвалид с детства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 имел атрофированные ноги и руки, родился и жил в селе Утевка (Нефтегорский район).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1885 году в Утевке началось строительство соборного храма в честь Святой Животворящей Троицы, в котором Григорием были расписаны стены и  купол. Им же, по просьбе самарского губернатора А Свербеева, была написана икона святителя Алексия для самарского кафедрального соборного храма Христа Спасителя.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026" name="Picture 2" descr="C:\Documents and Settings\Шилова\Рабочий стол\фото\Храм_Святой_Троицы_в_селе_Утёв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293096"/>
            <a:ext cx="2540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0"/>
            <a:ext cx="749935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Алексей Петрович Маресьев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(1916-2001)</a:t>
            </a:r>
            <a:endParaRPr lang="ru-RU" b="1" dirty="0"/>
          </a:p>
        </p:txBody>
      </p:sp>
      <p:pic>
        <p:nvPicPr>
          <p:cNvPr id="4" name="Picture 12" descr="&amp;Lcy;&amp;iecy;&amp;tcy;&amp;chcy;&amp;icy;&amp;kcy; &amp;Acy;&amp;lcy;&amp;iecy;&amp;kcy;&amp;scy;&amp;iecy;&amp;jcy; &amp;Mcy;&amp;acy;&amp;rcy;&amp;iecy;&amp;scy;&amp;softcy;&amp;iecy;&amp;vcy;, &amp;pcy;&amp;ocy; &amp;icy;&amp;scy;&amp;tcy;&amp;ocy;&amp;rcy;&amp;icy;&amp;icy; &amp;kcy;&amp;ocy;&amp;tcy;&amp;ocy;&amp;rcy;&amp;ocy;&amp;gcy;&amp;ocy; &amp;bcy;&amp;ycy;&amp;lcy;&amp;acy; &amp;ncy;&amp;acy;&amp;pcy;&amp;icy;&amp;scy;&amp;acy;&amp;ncy;&amp;acy; «&amp;Pcy;&amp;ocy;&amp;vcy;&amp;iecy;&amp;scy;&amp;tcy;&amp;softcy; &amp;ocy; &amp;ncy;&amp;acy;&amp;scy;&amp;tcy;&amp;ocy;&amp;yacy;&amp;shchcy;&amp;iecy;&amp;mcy; &amp;chcy;&amp;iecy;&amp;lcy;&amp;ocy;&amp;vcy;&amp;iecy;&amp;kcy;&amp;iecy;», &amp;vcy;&amp;scy;&amp;yucy; &amp;zhcy;&amp;icy;&amp;zcy;&amp;ncy;&amp;softcy; &amp;bcy;&amp;ycy;&amp;lcy; &amp;ocy;&amp;chcy;&amp;iecy;&amp;ncy;&amp;softcy; &amp;acy;&amp;kcy;&amp;tcy;&amp;icy;&amp;vcy;&amp;iecy;&amp;ncy; &amp;icy; &amp;bcy;&amp;ocy;&amp;rcy;&amp;ocy;&amp;lcy;&amp;scy;&amp;yacy; &amp;zcy;&amp;acy; &amp;pcy;&amp;rcy;&amp;acy;&amp;vcy;&amp;acy; &amp;icy;&amp;ncy;&amp;vcy;&amp;acy;&amp;lcy;&amp;icy;&amp;dcy;&amp;ocy;&amp;vcy;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03811"/>
            <a:ext cx="3813310" cy="28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C:\Documents and Settings\Шилова\Рабочий стол\KMO_051299_00103_1_t222_23313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673682"/>
            <a:ext cx="2483768" cy="31843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1124744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Советский военный лётчик-истребитель. Герой Советского Союза.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Весной 1942 года летчик сбил 4 самолета врага . 4 апреля 1942 года под Новгородом    Маресьев был сбит.Советский офицер получил тяжелое ранение и вынужден был совершить посадку на территории врага. С раздробленными ногами летчик 18 дней  полз к своим. У Алексея Петровича уже развилась гангрена на ногах, обе голени ног   пришлось удалить. Но,  с помощью каждодневных тренировок , он вернулся  в строй. В 1943 году летчик совершает боевой вылет в составе истребительного Гвардейского авиационного полка, в котором сбил 2 истребителя врага и спас своих коллег.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Оскар  Писториус</a:t>
            </a:r>
            <a:endParaRPr lang="ru-RU" b="1" dirty="0"/>
          </a:p>
        </p:txBody>
      </p:sp>
      <p:pic>
        <p:nvPicPr>
          <p:cNvPr id="4" name="Picture 2" descr="https://upload.wikimedia.org/wikipedia/commons/thumb/8/89/Oscar_Pistorius-2.jpg/250px-Oscar_Pistorius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30972"/>
            <a:ext cx="2448272" cy="392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1196753"/>
            <a:ext cx="817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спортсмен, бегун на короткие дистанции из ЮАР с ампутацией   конечностей обеих ног ниже колен,  шестикратный чемпион летних Паралимпийских игр, серебряный призёр  чемпионата мира в Тэгу  в эстафете 4×400 метров, участник Олимпийских игр в Лондоне ,  двукратный серебряный призёр  чемпионата Африки 2012 года 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 descr="C:\Documents and Settings\Шилова\Рабочий стол\1470562244_oscar3-1024x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178349"/>
            <a:ext cx="5524872" cy="3679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935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 </a:t>
            </a:r>
            <a:r>
              <a:rPr lang="ru-RU" b="1" dirty="0" smtClean="0"/>
              <a:t>Ник  Вуйчич</a:t>
            </a:r>
            <a:endParaRPr lang="ru-RU" b="1" dirty="0"/>
          </a:p>
        </p:txBody>
      </p:sp>
      <p:pic>
        <p:nvPicPr>
          <p:cNvPr id="4" name="Picture 4" descr="https://deti.mail.ru/pre_square800_resize/pic/wysiwyg/2015/08/11/1_mrfjTh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428999"/>
            <a:ext cx="4644008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20072" y="2132856"/>
            <a:ext cx="248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 </a:t>
            </a:r>
          </a:p>
          <a:p>
            <a:endParaRPr lang="ru-RU" dirty="0"/>
          </a:p>
        </p:txBody>
      </p:sp>
      <p:pic>
        <p:nvPicPr>
          <p:cNvPr id="16386" name="Picture 2" descr="C:\Documents and Settings\Шилова\Рабочий стол\54e53dfd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4139952" cy="35010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764704"/>
            <a:ext cx="8676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австралийский  мотивационный оратор,  меценат, писатель и певец,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рождённый с синдромом тетраамелии   — редким  наследственным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заболеванием,  приводящим к отсутствию всех четырёх конечностей.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возрасте 21 года Ник Вуйчич окончил  университет. С 1999 года он начал выступать в церквях, тюрьмах, школах и детских приютах и вскоре открыл некоммерческую организацию «Жизнь без конечностей», начав благотворительную деятельность и помогая инвалидам по всему миру. Отец четырех здоровых детей.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Джессика Лонг</a:t>
            </a:r>
            <a:endParaRPr lang="ru-RU" b="1" dirty="0"/>
          </a:p>
        </p:txBody>
      </p:sp>
      <p:pic>
        <p:nvPicPr>
          <p:cNvPr id="4" name="Объект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97560"/>
            <a:ext cx="324313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 descr="C:\Documents and Settings\Шилова\Рабочий стол\17thESP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406504"/>
            <a:ext cx="2750335" cy="44514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1268760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паралимпийская американская пловчиха русского происхождения, многократная чемпионка паралимпиад, чемпионатов мира, рекордсменка мира среди спортсменов без ног.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Татьяна Макфадден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263691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980728"/>
            <a:ext cx="74168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американская спортсменка-инвалид    российского происхождения, многократный призёр</a:t>
            </a:r>
            <a:r>
              <a:rPr lang="ru-RU" sz="2000" b="1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Паралимпийских игр в гонках на инвалидных колясках среди женщин на короткие и средние дистанции.</a:t>
            </a:r>
          </a:p>
          <a:p>
            <a:r>
              <a:rPr lang="ru-RU" b="1" dirty="0" smtClean="0"/>
              <a:t>  </a:t>
            </a:r>
            <a:endParaRPr lang="ru-RU" b="1" dirty="0"/>
          </a:p>
        </p:txBody>
      </p:sp>
      <p:pic>
        <p:nvPicPr>
          <p:cNvPr id="14337" name="Picture 1" descr="C:\Documents and Settings\Шилова\Рабочий стол\mcfadden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420888"/>
            <a:ext cx="3672408" cy="4293096"/>
          </a:xfrm>
          <a:prstGeom prst="rect">
            <a:avLst/>
          </a:prstGeom>
          <a:noFill/>
        </p:spPr>
      </p:pic>
      <p:pic>
        <p:nvPicPr>
          <p:cNvPr id="14338" name="Picture 2" descr="C:\Documents and Settings\Шилова\Рабочий стол\mcfadden_1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711662"/>
            <a:ext cx="2520280" cy="3818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0"/>
            <a:ext cx="7499350" cy="1052736"/>
          </a:xfrm>
        </p:spPr>
        <p:txBody>
          <a:bodyPr/>
          <a:lstStyle/>
          <a:p>
            <a:r>
              <a:rPr lang="ru-RU" dirty="0" smtClean="0"/>
              <a:t>Мария Вячеславовна Иовлева  </a:t>
            </a:r>
            <a:endParaRPr lang="ru-RU" dirty="0"/>
          </a:p>
        </p:txBody>
      </p:sp>
      <p:pic>
        <p:nvPicPr>
          <p:cNvPr id="1026" name="Picture 2" descr="C:\Documents and Settings\Шилова\Рабочий стол\Dmitry_Medvedev_and_Maria_Iovleva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09434"/>
            <a:ext cx="4715594" cy="31485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980728"/>
            <a:ext cx="817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двукратная паралимпийская чемпионка и серебряный призёр зимних Паралимпийских играх 2010 года в Ванкувере. Заслуженный мастер спорта России.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Маша Иовлева родилась в 1990 году. Ребенок появился на свет с поражением опорно-двигательного аппарата. Мать отказалась от девочки в роддоме. Машу отправили на воспитание в Дом малютки. Она не слышала и не могла научиться говорить. Когда девочка повзрослела, её перевели в Кочпонский интернат для умственно отсталых детей.</a:t>
            </a: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10 лет Иовлева познакомилась с тренером Александром Поршневым ,   который работал с инвалидами по слуху.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3717032"/>
            <a:ext cx="4355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Маша начала заниматься лыжами три раза в неделю, кататься на специальном сиденье-бобе . </a:t>
            </a:r>
          </a:p>
          <a:p>
            <a:r>
              <a:rPr lang="ru-RU" dirty="0" smtClean="0"/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олимпиаде 2010 в Ванкувере она завоевала два золота и одно серебро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большой вклад в развитие физической культуры и спорта, высокие спортивные достижения  Маша награждена с «Орденом Почета»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Шилова\Рабочий стол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Роман Александрович Петушков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836712"/>
            <a:ext cx="7931398" cy="5411688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российский  спортсмен,  единственный шестикратный паралимпийский чемпион (в рамках одних игр) за всю историю  Паралимпийских игр   ( Сочи, 2014)  двукратный призёр  Паралимпийских игр  2010   в Ванкувере, Заслуженный мастер спорта России.  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2006 году   Роман   попал в автокатастрофу: его сбила  грузовая фура,   после чего ему ампутировали обе ноги. Пришлось навсегда отказаться от занятий каратэ, боксом и горными лыжами . Вернуться к активной жизни помог спорт .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Объект 3" descr="http://static1.repo.aif.ru/1/fa/103134/fd6564a4d3be628d3d28e8fffb2253d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861048"/>
            <a:ext cx="228595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07704" y="234888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313" name="Picture 1" descr="C:\Documents and Settings\Шилова\Рабочий стол\роман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74364"/>
            <a:ext cx="3924944" cy="3083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674818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Сергей Валентинович Шилов 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://help-ksenia.ucoz.ru/_bl/2/s087567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9504" y="3789040"/>
            <a:ext cx="4464496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19672" y="306896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289" name="Picture 1" descr="C:\Documents and Settings\Шилова\Рабочий стол\ShilovSV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31072"/>
            <a:ext cx="3378324" cy="342692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15616" y="620688"/>
            <a:ext cx="80283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чемпион Паралимпийских игр, заслуженный мастер спорта по лыжным гонкам, мастер спорта международного класса по биатлону , мастер спорта международного класса по лёгкой атлетике,  кандидат в мастера спорта по спортивному ориентированию.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Член исполкома Паралимпийского Комитета России.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1987 году попал  в аварию и получил травму позвоночника, из-за которой вынужден был покинуть большой спорт. Будучи инвалидом, продолжал усиленно тренироваться, и уже четыре года спустя ему присваивается звание «Мастер спорта по лёгкой атлетике» за победу в супермарафоне Москва - Киев - Кривой Рог.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315416"/>
            <a:ext cx="7890842" cy="1733054"/>
          </a:xfrm>
        </p:spPr>
        <p:txBody>
          <a:bodyPr>
            <a:normAutofit/>
          </a:bodyPr>
          <a:lstStyle/>
          <a:p>
            <a:r>
              <a:rPr lang="vi-VN" sz="4000" dirty="0" smtClean="0"/>
              <a:t>Полухин Николай Анатольевич</a:t>
            </a:r>
            <a:endParaRPr lang="ru-RU" sz="4000" dirty="0"/>
          </a:p>
        </p:txBody>
      </p:sp>
      <p:pic>
        <p:nvPicPr>
          <p:cNvPr id="1026" name="Picture 2" descr="C:\Documents and Settings\Шилова\Рабочий стол\Polukhin_Nikolay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23142"/>
            <a:ext cx="2600328" cy="32348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764704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российский спортсмен, чемпион зимних Паралимпийских игр 2010 года и двукратный чемпион зимних Паралимпийских игр 2014 года 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Обычная шалость в детстве резко изменила жизнь Николая. В 11 лет он пошел гулять вместе с друзьями и получил сильный удар током, играя на железнодорожном мосту. Раны от того удара долго не заживали, а после этого у мальчика стало резко ухудшаться зрение. Врачи разводили руками, не зная, что делать. В итоге он получил инвалидность второй группы.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5" y="3356992"/>
            <a:ext cx="6228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61950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2005 году на чемпионате России Николай участвовал в эстафете по результатам которой занял 3 место. </a:t>
            </a:r>
          </a:p>
          <a:p>
            <a:pPr>
              <a:tabLst>
                <a:tab pos="361950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Благодаря такому достижению оказался в сборной.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027" name="Picture 3" descr="C:\Documents and Settings\Шилова\Рабочий стол\PR20140314182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448268"/>
            <a:ext cx="4283968" cy="2409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4650" y="332656"/>
            <a:ext cx="749935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Диана Гудаевна Гурцкая 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2050" name="Picture 2" descr="C:\Documents and Settings\Шилова\Рабочий стол\гурска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34874"/>
            <a:ext cx="4320480" cy="31231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836712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российская эстрадная певица, общественный деятель и филантроп, Заслуженная артистка России (2006) ,  член Общественной палаты Российской Федерации, председатель Комиссии по поддержке семьи, материнства и детства.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Врожденная слепота, офтальмологи не давали ни единого шанса, что ребенок сможет видеть. Это был большой удар для всей семьи, но родители решили не акцентировать внимание на болезни дочери, и растили Диану так же, как и старших детей. «Я росла обычным ребенком – так же бегала, падала, проказничала. Меня никогда не жалели, хотя все опекали», – вспоминала певица.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AutoShape 4" descr="https://upload.wikimedia.org/wikipedia/commons/thumb/e/e0/Diana_Gurtskaya%2C_Georgia%2C_Eurovision_2008%2C_final_02.jpg/1024px-Diana_Gurtskaya%2C_Georgia%2C_Eurovision_2008%2C_final_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44008" y="3789040"/>
            <a:ext cx="44999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10-летнем возрасте дебютировала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выступлением в Тбилисской 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филармонии и  спела дуэтом с грузинской певицей Ирмой Сохадзе.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1995 стала одним из победителей музыкального конкурса «Ялта — Москва — Транзит».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Данил Владимирович Плужников</a:t>
            </a:r>
            <a:endParaRPr lang="ru-RU" sz="3600" b="1" dirty="0"/>
          </a:p>
        </p:txBody>
      </p:sp>
      <p:pic>
        <p:nvPicPr>
          <p:cNvPr id="1026" name="Picture 2" descr="C:\Documents and Settings\Шилова\Рабочий стол\плужник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608512" cy="3429000"/>
          </a:xfrm>
          <a:prstGeom prst="rect">
            <a:avLst/>
          </a:prstGeom>
          <a:noFill/>
        </p:spPr>
      </p:pic>
      <p:pic>
        <p:nvPicPr>
          <p:cNvPr id="1027" name="Picture 3" descr="C:\Documents and Settings\Шилова\Рабочий стол\thumb_ м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429001"/>
            <a:ext cx="3686175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1772816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российский  певец,  победитель третьего сезона проекта «Голос. Дети», многократный участник и лауреат российских и международных музыкальных конкурсов и премий 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8384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Николь Игоревна Родомакина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Documents and Settings\Шилова\Рабочий стол\rodomakina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7476"/>
            <a:ext cx="4055836" cy="3040524"/>
          </a:xfrm>
          <a:prstGeom prst="rect">
            <a:avLst/>
          </a:prstGeom>
          <a:noFill/>
        </p:spPr>
      </p:pic>
      <p:pic>
        <p:nvPicPr>
          <p:cNvPr id="3075" name="Picture 3" descr="C:\Documents and Settings\Шилова\Рабочий стол\николь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30926"/>
            <a:ext cx="4202832" cy="30270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71600" y="692696"/>
            <a:ext cx="7632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чемпионка летних Паралимпийских игр 2012 года в Лондоне в прыжках в длину, многократная чемпионка мира и России, Заслуженный мастер спорта России. За большой вклад в развитие физической культуры и спорта, высокие спортивные достижения на XIV Паралимпийских летних играх 2012 года в городе Лондоне (Великобритания)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награждена Орденом Дружбы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Начала заниматься легкой атлетикой в ДЮСШ «Старт» в городе Чапаевске. С первых дней и по настоящее время тренируется под руководством Владимира Степановича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Спирина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2018 была назначена послом мира от Самарской области на чемпионате мира по футболу в России.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Шилова\Рабочий стол\slide_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Сильные духом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800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Чтобы доказать себе, что ты не хуже, а может, и лучше других, нужно раз в жизни стиснуть зубы и напрячь все силы, но покорить свою вершину", - сказали российские инвалиды Андрей Козуб, Вячеслав Суров и др. и покорили горную вершину высотой 5895 м, доказав тем самым не только себе, но и всем, что сила духа и мужество могут преодолеть все препятствия.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Евгений Андреевич Печерских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Documents and Settings\Шилова\Рабочий стол\евген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32" y="2103613"/>
            <a:ext cx="3470356" cy="47543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63888" y="2348880"/>
            <a:ext cx="525658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Председатель правления Самарской городской общественной организации инвалидов -колясочников «Ассоциация ДЕСНИЦА»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1976г. блестяще окончил Оренбургское  зенитно-ракетное командное училище.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1992г. при исполнении обязанностей военной службы получил травму.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Уволен из армии по инвалидности.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Виталий Смолянец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052736"/>
            <a:ext cx="7499350" cy="2016224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Ночью 9 февраля 2015 года дрессировщик Виталий Смолянец ехал в столицу по делам. На трассе Тверь – Москва, недалеко от поселка Редкино, он заметил разбитую машину, около которой было двое мужчин. Один весь в крови лежал на дороге. Смолянец остановился помочь. Внезапно прямо на людей выскочила фура. Один из мужчин успел увернуться, второго Виталий поднял и отбросил в сторону, но сам оказался под колесами грузовика.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	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Шилова\Рабочий стол\акция\05-11-2018_20-59-30\14206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5040560" cy="33603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15210" y="3068960"/>
            <a:ext cx="40287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Одну ногу артисту оторвало сразу,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вторую ампутировали врачи сельской больницы, куда его привезла скорая.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Через 10 месяцев 19 декабря   в Ростове-на-Дону состоялись первые после аварии гастроли, зал долго аплодировал артисту. Чего это ему стоило -  знает он, его семья и его друзья.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ноябре-декабре 2018  Виталий Смолянец  со своими львами выступает в самарском цирке.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88640"/>
            <a:ext cx="7499350" cy="6059760"/>
          </a:xfrm>
        </p:spPr>
        <p:txBody>
          <a:bodyPr/>
          <a:lstStyle/>
          <a:p>
            <a:pPr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Инвали́дность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 tooltip="Латинский язык"/>
              </a:rPr>
              <a:t>лат.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invalidus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букв. «несильный», 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«не» + 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validus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«силач») — состояние человека, при котором имеются препятствия или ограничения в деятельности человека с физическими, умственными, сенсорными или психическими отклонениям.</a:t>
            </a:r>
          </a:p>
          <a:p>
            <a:pPr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Инвали́д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человек, у которого возможности его личной жизнедеятельности в обществе  ограничены   из-за его физических, умственных, сенсорных или психических отклонений.</a:t>
            </a:r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 Российской Федерации  установление статуса «инвалид»осуществляется учреждениями медико-социальной экспертизы   и представляет собой медицинскую и одновременно юридическую процедуру.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Установление группы инвалидности обладает юридическим и социальным смыслом, так как предполагает определённые особые взаимоотношения с обществом: наличие у инвалида льгот, выплата пенсии по инвалидности, ограничения в работоспособности и дееспособности.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Для размышления 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	Как вы думаете почему у этих людей получилось?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Как вы относитесь к людям с ограниченными возможностями здоровья?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200223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По тому, как общество относится к людям с физическими недостатками, судят об общем уровне его «цивилизованности».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А ваше мнение…</a:t>
            </a:r>
            <a:endParaRPr lang="ru-RU" sz="3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16632"/>
            <a:ext cx="7499350" cy="6131768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Редкий инвалид не припомнит бестактного попутчика или попутчицу с их «ой бедненький, как это тебя угораздило?» или советами, «как вылечиться», или назойливым вниманием, или, наоборот, абсолютным равнодушием и взглядом «как сквозь стекло».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Социологи подтверждают: лишь две трети наших сограждан (61%) считают, что с инвалидами надо общаться так же, как и с обычными людьми.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Почти треть — 30% — считают, что инвалиды все же не такие, как все (и, естественно, вольно или невольно дают им это понять).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Каждый десятый (9%) с ответом затруднился — то есть тоже не считает равенство обычных людей и инвалидов очевидным и бесспорным.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Четверть россиян (24%) призналась, что в обществе людей с физическими недостатками ощущает дискомфорт.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Две трети (66%), правда, ведут себя как обычно, и задних мыслей у них нет.</a:t>
            </a:r>
            <a:endParaRPr lang="ru-RU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7056784" cy="100811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Сила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00808"/>
            <a:ext cx="7704856" cy="4824536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СЛЕПЫЕ НЕ МОГУТ СМОТРЕТЬ ГНЕВНО.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НЕМЫЕ НЕ МОГУТ КРИЧАТЬ ЯРОСТНО.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БЕЗРУКИЕ НЕ МОГУТ ДЕРЖАТЬ ОРУЖИЕ.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БЕЗНОГИЕ НЕ МОГУТ ШАГАТЬ ВПЕРЕД.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 - НЕМЫЕ МОГУТ СМОТРЕТЬ ГНЕВНО.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 - СЛЕПЫЕ МОГУТ КРИЧАТЬ ЯРОСТНО.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 - БЕЗНОГИЕ МОГУТ ДЕРЖАТЬ ОРУЖИЕ.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 - БЕЗРУКИЕ МОГУТ ШАГАТЬ ВПЕРЕД.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09120"/>
            <a:ext cx="1335087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83568" y="1233432"/>
            <a:ext cx="3744416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9050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905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1435100" y="260648"/>
            <a:ext cx="7499350" cy="598775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400" dirty="0" smtClean="0"/>
              <a:t>     </a:t>
            </a:r>
            <a:r>
              <a:rPr lang="ru-RU" sz="4400" b="1" dirty="0" smtClean="0"/>
              <a:t>Будьте внимательны и милосердны!</a:t>
            </a:r>
          </a:p>
        </p:txBody>
      </p:sp>
      <p:pic>
        <p:nvPicPr>
          <p:cNvPr id="1026" name="Picture 2" descr="C:\Documents and Settings\Шилова\Рабочий стол\invalid_na_koljas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78000"/>
            <a:ext cx="4140200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420888"/>
            <a:ext cx="7848872" cy="4104456"/>
          </a:xfrm>
        </p:spPr>
        <p:txBody>
          <a:bodyPr>
            <a:normAutofit fontScale="25000" lnSpcReduction="20000"/>
          </a:bodyPr>
          <a:lstStyle/>
          <a:p>
            <a:pPr marL="0" indent="0">
              <a:buFont typeface="Wingdings 2" pitchFamily="18" charset="2"/>
              <a:buNone/>
              <a:defRPr/>
            </a:pPr>
            <a:endParaRPr lang="ru-RU" sz="2800" dirty="0" smtClean="0">
              <a:solidFill>
                <a:srgbClr val="0070C0"/>
              </a:solidFill>
              <a:latin typeface="Open Sans"/>
            </a:endParaRPr>
          </a:p>
          <a:p>
            <a:pPr marL="0" indent="0">
              <a:buNone/>
              <a:defRPr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России проживает свыше 142 мл человек, 25% составляют дети до 18 лет. </a:t>
            </a: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Инвалидов у нас в стране сейчас более 13 миллионов, в том числе 612,9 тыс. детей-инвалидов</a:t>
            </a:r>
            <a:r>
              <a:rPr lang="ru-RU" sz="8000" b="1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  <a:defRPr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За последние годы в Российской Федерации наблюдается тенденция роста числа детей-инвалидов :в 2010 году число детей-инвалидов составляло 519 тыс., 2012 г. - 560,4 тыс. человек; 2013 г. -567,8 тыс. человек; 2014 г. - 579,6 тыс. человек). </a:t>
            </a:r>
          </a:p>
          <a:p>
            <a:pPr marL="0" indent="0">
              <a:buNone/>
              <a:defRPr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Ежегодно около 70 тыс. детей впервые признаются инвалидами.</a:t>
            </a:r>
          </a:p>
          <a:p>
            <a:pPr marL="0" indent="0">
              <a:buNone/>
              <a:defRPr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Есть инвалиды от рождения – где-то произошёл сбой в генетической программе, нарушилась замысловато закрученная спираль ДНК… </a:t>
            </a:r>
          </a:p>
          <a:p>
            <a:pPr marL="0" indent="0">
              <a:buNone/>
              <a:defRPr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Есть люди, ставшие инвалидами в результате несчастного случая, травмы – производственной, бытовой или  аварии… </a:t>
            </a:r>
          </a:p>
          <a:p>
            <a:pPr marL="0" indent="0">
              <a:buNone/>
              <a:defRPr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Кто-то оказался в этом качестве по болезни…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ru-RU" sz="5500" dirty="0" smtClean="0">
              <a:solidFill>
                <a:schemeClr val="accent5">
                  <a:lumMod val="50000"/>
                </a:schemeClr>
              </a:solidFill>
              <a:latin typeface="Open Sans"/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ru-RU" sz="2200" dirty="0">
              <a:solidFill>
                <a:schemeClr val="accent5">
                  <a:lumMod val="50000"/>
                </a:schemeClr>
              </a:solidFill>
              <a:latin typeface="Verdana"/>
            </a:endParaRPr>
          </a:p>
        </p:txBody>
      </p:sp>
      <p:pic>
        <p:nvPicPr>
          <p:cNvPr id="13315" name="Picture 2" descr="http://go3.imgsmail.ru/imgpreview?key=1bddca34ebf8244&amp;mb=imgdb_preview_11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0"/>
            <a:ext cx="380841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Число детей с различными нарушениями интеллектуального и физического развития достигает  1,5 млн. человек.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Самарской области  на апрель 2016 года  проживало 32 тысячи детей с ОВЗ - из них 9550 инвалидов.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лишь незначительная часть этих детей (около 5%) содержатся в специальных  учреждениях, но основная часть детей-инвалидов и детей с ОВЗ воспитываются в семьях.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7651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/>
              <a:t>	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	</a:t>
            </a:r>
            <a:r>
              <a:rPr lang="ru-RU" sz="3200" b="1" dirty="0" smtClean="0">
                <a:solidFill>
                  <a:schemeClr val="accent3"/>
                </a:solidFill>
              </a:rPr>
              <a:t>Причины  увеличение числа </a:t>
            </a:r>
            <a:br>
              <a:rPr lang="ru-RU" sz="3200" b="1" dirty="0" smtClean="0">
                <a:solidFill>
                  <a:schemeClr val="accent3"/>
                </a:solidFill>
              </a:rPr>
            </a:br>
            <a:r>
              <a:rPr lang="ru-RU" sz="3200" b="1" dirty="0" smtClean="0">
                <a:solidFill>
                  <a:schemeClr val="accent3"/>
                </a:solidFill>
              </a:rPr>
              <a:t>	детей-инвалидов и детей  с          ограниченными 	возможностями здоровья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997200"/>
            <a:ext cx="7747000" cy="325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Ухудшение экологической обстановки.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Высокий уровень заболеваемости родителей (особенно матерей).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Ряд нерешенных социально-экономических, психолого-педагогических и медицинских проблем.</a:t>
            </a:r>
          </a:p>
        </p:txBody>
      </p:sp>
      <p:pic>
        <p:nvPicPr>
          <p:cNvPr id="14340" name="Picture 4" descr="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556792"/>
            <a:ext cx="13716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Они преодолели себя…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	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О людях, судьба которых не жаловала, но они преодолели боль и отчаяние, потому что очень хотели жить,  жить как все, потому что рядом были любящие заботливые родные и преданные  друзья.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 </a:t>
            </a:r>
            <a:r>
              <a:rPr lang="ru-RU" sz="4000" b="1" dirty="0" smtClean="0"/>
              <a:t>Людвиг ван Бетховен</a:t>
            </a:r>
            <a:br>
              <a:rPr lang="ru-RU" sz="4000" b="1" dirty="0" smtClean="0"/>
            </a:br>
            <a:r>
              <a:rPr lang="ru-RU" sz="4000" b="1" dirty="0" smtClean="0"/>
              <a:t>(1770-1827)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933056"/>
            <a:ext cx="3816427" cy="254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9" name="Picture 1" descr="C:\Documents and Settings\Шилова\Рабочий стол\c9c3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284984"/>
            <a:ext cx="2376264" cy="33569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87624" y="692696"/>
            <a:ext cx="75608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немецкий  композитор и пианист,  писал во всех существовавших в его время  жанрах, включая оперу, музыку к драматическим  спектаклям,  хоровые   сочинения. Самым значительным в его наследии считаются инструментальные произведения: фортепианные, скрипичные и виолончельные сонаты, концерты   для фортепиано,  скрипки,  увертюры и  симфонии.</a:t>
            </a:r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28 лет у композитора           появились проблемы со здоровьем, их было огромное количество, но все они меркли в сравнении с тем, что у него начала развиваться                      			глухота. Последние произведения он 				написал будучи абсолютно глухим.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Стивен Хокинг </a:t>
            </a:r>
            <a:br>
              <a:rPr lang="ru-RU" b="1" dirty="0" smtClean="0"/>
            </a:br>
            <a:r>
              <a:rPr lang="ru-RU" b="1" dirty="0" smtClean="0"/>
              <a:t>(1942-2018 ) </a:t>
            </a:r>
            <a:endParaRPr lang="ru-RU" b="1" dirty="0"/>
          </a:p>
        </p:txBody>
      </p:sp>
      <p:pic>
        <p:nvPicPr>
          <p:cNvPr id="4" name="Picture 2" descr="http://dislife.rocketcdn.ru/media/at/f3/e3/cf/74e652dfb80cd779e3f166c5044d3bf5-s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39952" y="3645024"/>
            <a:ext cx="4248472" cy="3002136"/>
          </a:xfrm>
        </p:spPr>
      </p:pic>
      <p:sp>
        <p:nvSpPr>
          <p:cNvPr id="6" name="TextBox 5"/>
          <p:cNvSpPr txBox="1"/>
          <p:nvPr/>
        </p:nvSpPr>
        <p:spPr>
          <a:xfrm>
            <a:off x="1115616" y="1484784"/>
            <a:ext cx="80283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английский физик -теоретик, космолог,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писатель, директор по научной работе Центра теоретической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космологии  Кембриджского университета.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Стивена была редкая медленно развивающаяся форма болезни моторных нейронов , которая постепенно на протяжении десятилетий парализовала его. Но он жил и работал.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1" name="Picture 1" descr="C:\Documents and Settings\Шилова\Рабочий стол\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12230"/>
            <a:ext cx="2664296" cy="3085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обенности формирования толарант 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особенности формирования толарант </Template>
  <TotalTime>806</TotalTime>
  <Words>1097</Words>
  <Application>Microsoft Office PowerPoint</Application>
  <PresentationFormat>Экран (4:3)</PresentationFormat>
  <Paragraphs>143</Paragraphs>
  <Slides>34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особенности формирования толарант </vt:lpstr>
      <vt:lpstr>Слайд 1</vt:lpstr>
      <vt:lpstr>Слайд 2</vt:lpstr>
      <vt:lpstr>Слайд 3</vt:lpstr>
      <vt:lpstr>Слайд 4</vt:lpstr>
      <vt:lpstr>           Число детей с различными нарушениями интеллектуального и физического развития достигает  1,5 млн. человек.  В Самарской области  на апрель 2016 года  проживало 32 тысячи детей с ОВЗ - из них 9550 инвалидов.  И лишь незначительная часть этих детей (около 5%) содержатся в специальных  учреждениях, но основная часть детей-инвалидов и детей с ОВЗ воспитываются в семьях.  </vt:lpstr>
      <vt:lpstr>    Причины  увеличение числа   детей-инвалидов и детей  с          ограниченными  возможностями здоровья      </vt:lpstr>
      <vt:lpstr>Они преодолели себя… </vt:lpstr>
      <vt:lpstr> Людвиг ван Бетховен (1770-1827) </vt:lpstr>
      <vt:lpstr>Стивен Хокинг  (1942-2018 ) </vt:lpstr>
      <vt:lpstr> Вангелия Пандева Гуштерова (1911-1996)</vt:lpstr>
      <vt:lpstr>Кристи Браун (1932-1981)</vt:lpstr>
      <vt:lpstr>Франклин Делано Рузвельт (1882-1945 )  </vt:lpstr>
      <vt:lpstr>Григорий Николаевич Журавлёв (1858-1916 )  </vt:lpstr>
      <vt:lpstr>Алексей Петрович Маресьев  (1916-2001)</vt:lpstr>
      <vt:lpstr>Оскар  Писториус</vt:lpstr>
      <vt:lpstr> Ник  Вуйчич</vt:lpstr>
      <vt:lpstr>Джессика Лонг</vt:lpstr>
      <vt:lpstr>Татьяна Макфадден   </vt:lpstr>
      <vt:lpstr>Мария Вячеславовна Иовлева  </vt:lpstr>
      <vt:lpstr>Роман Александрович Петушков   </vt:lpstr>
      <vt:lpstr>  Сергей Валентинович Шилов   </vt:lpstr>
      <vt:lpstr>Полухин Николай Анатольевич</vt:lpstr>
      <vt:lpstr>Диана Гудаевна Гурцкая  </vt:lpstr>
      <vt:lpstr>Данил Владимирович Плужников</vt:lpstr>
      <vt:lpstr> Николь Игоревна Родомакина     </vt:lpstr>
      <vt:lpstr>Слайд 26</vt:lpstr>
      <vt:lpstr>Сильные духом</vt:lpstr>
      <vt:lpstr>Евгений Андреевич Печерских  </vt:lpstr>
      <vt:lpstr>Виталий Смолянец</vt:lpstr>
      <vt:lpstr>Для размышления …</vt:lpstr>
      <vt:lpstr>  По тому, как общество относится к людям с физическими недостатками, судят об общем уровне его «цивилизованности».   А ваше мнение…</vt:lpstr>
      <vt:lpstr>Слайд 32</vt:lpstr>
      <vt:lpstr> Сила </vt:lpstr>
      <vt:lpstr>Слайд 34</vt:lpstr>
    </vt:vector>
  </TitlesOfParts>
  <Company>ЦСМ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Шилова</dc:creator>
  <cp:lastModifiedBy>Шилова</cp:lastModifiedBy>
  <cp:revision>116</cp:revision>
  <dcterms:created xsi:type="dcterms:W3CDTF">2018-10-24T11:55:31Z</dcterms:created>
  <dcterms:modified xsi:type="dcterms:W3CDTF">2018-11-23T09:12:52Z</dcterms:modified>
</cp:coreProperties>
</file>