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8" r:id="rId19"/>
    <p:sldId id="277" r:id="rId20"/>
    <p:sldId id="269" r:id="rId21"/>
    <p:sldId id="270" r:id="rId22"/>
    <p:sldId id="278" r:id="rId23"/>
    <p:sldId id="271" r:id="rId24"/>
    <p:sldId id="279" r:id="rId25"/>
    <p:sldId id="280" r:id="rId26"/>
    <p:sldId id="272" r:id="rId27"/>
    <p:sldId id="273" r:id="rId28"/>
    <p:sldId id="274" r:id="rId29"/>
    <p:sldId id="275" r:id="rId30"/>
    <p:sldId id="276" r:id="rId31"/>
    <p:sldId id="281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WIN\GIADept_Docs\&#1043;&#1048;&#1040;%202019\&#1047;&#1072;&#1087;&#1088;&#1086;&#1089;&#1099;\&#1044;&#1080;&#1072;&#1075;&#1088;&#1072;&#1084;&#1084;&#1099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WIN\GIADept_Docs\&#1043;&#1048;&#1040;%202019\&#1047;&#1072;&#1087;&#1088;&#1086;&#1089;&#1099;\&#1044;&#1080;&#1072;&#1075;&#1088;&#1072;&#1084;&#1084;&#1099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3104206911354367"/>
          <c:y val="8.1931609270000604E-4"/>
          <c:w val="0.6252545330683017"/>
          <c:h val="0.94930887304693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До резервных дней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Лист2!$A$2:$A$10</c:f>
              <c:strCache>
                <c:ptCount val="9"/>
                <c:pt idx="0">
                  <c:v>Обществознание</c:v>
                </c:pt>
                <c:pt idx="1">
                  <c:v>Физика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Литература</c:v>
                </c:pt>
                <c:pt idx="6">
                  <c:v>Английский язык</c:v>
                </c:pt>
                <c:pt idx="7">
                  <c:v>Информатика и ИКТ</c:v>
                </c:pt>
                <c:pt idx="8">
                  <c:v>География</c:v>
                </c:pt>
              </c:strCache>
            </c:strRef>
          </c:cat>
          <c:val>
            <c:numRef>
              <c:f>Лист2!$B$2:$B$10</c:f>
              <c:numCache>
                <c:formatCode>0.0</c:formatCode>
                <c:ptCount val="9"/>
                <c:pt idx="0">
                  <c:v>8.8000000000000007</c:v>
                </c:pt>
                <c:pt idx="1">
                  <c:v>1.7000000000000002</c:v>
                </c:pt>
                <c:pt idx="2">
                  <c:v>6</c:v>
                </c:pt>
                <c:pt idx="3">
                  <c:v>2.9</c:v>
                </c:pt>
                <c:pt idx="4">
                  <c:v>1.3</c:v>
                </c:pt>
                <c:pt idx="5">
                  <c:v>0.9</c:v>
                </c:pt>
                <c:pt idx="6">
                  <c:v>0.8</c:v>
                </c:pt>
                <c:pt idx="7">
                  <c:v>6.1</c:v>
                </c:pt>
                <c:pt idx="8">
                  <c:v>7.7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После резервных дней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Лист2!$A$2:$A$10</c:f>
              <c:strCache>
                <c:ptCount val="9"/>
                <c:pt idx="0">
                  <c:v>Обществознание</c:v>
                </c:pt>
                <c:pt idx="1">
                  <c:v>Физика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Литература</c:v>
                </c:pt>
                <c:pt idx="6">
                  <c:v>Английский язык</c:v>
                </c:pt>
                <c:pt idx="7">
                  <c:v>Информатика и ИКТ</c:v>
                </c:pt>
                <c:pt idx="8">
                  <c:v>География</c:v>
                </c:pt>
              </c:strCache>
            </c:strRef>
          </c:cat>
          <c:val>
            <c:numRef>
              <c:f>Лист2!$C$2:$C$10</c:f>
              <c:numCache>
                <c:formatCode>0.0</c:formatCode>
                <c:ptCount val="9"/>
                <c:pt idx="0">
                  <c:v>2.6</c:v>
                </c:pt>
                <c:pt idx="1">
                  <c:v>0.1</c:v>
                </c:pt>
                <c:pt idx="2">
                  <c:v>3.1</c:v>
                </c:pt>
                <c:pt idx="3">
                  <c:v>1.6</c:v>
                </c:pt>
                <c:pt idx="4">
                  <c:v>0.1</c:v>
                </c:pt>
                <c:pt idx="5">
                  <c:v>0.2</c:v>
                </c:pt>
                <c:pt idx="6">
                  <c:v>0.1</c:v>
                </c:pt>
                <c:pt idx="7">
                  <c:v>1.9</c:v>
                </c:pt>
                <c:pt idx="8">
                  <c:v>3.2</c:v>
                </c:pt>
              </c:numCache>
            </c:numRef>
          </c:val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После сентябрьских сроков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6"/>
              <c:layout>
                <c:manualLayout>
                  <c:x val="-5.9258844499192774E-3"/>
                  <c:y val="-1.077433536348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Лист2!$A$2:$A$10</c:f>
              <c:strCache>
                <c:ptCount val="9"/>
                <c:pt idx="0">
                  <c:v>Обществознание</c:v>
                </c:pt>
                <c:pt idx="1">
                  <c:v>Физика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Литература</c:v>
                </c:pt>
                <c:pt idx="6">
                  <c:v>Английский язык</c:v>
                </c:pt>
                <c:pt idx="7">
                  <c:v>Информатика и ИКТ</c:v>
                </c:pt>
                <c:pt idx="8">
                  <c:v>География</c:v>
                </c:pt>
              </c:strCache>
            </c:strRef>
          </c:cat>
          <c:val>
            <c:numRef>
              <c:f>Лист2!$D$2:$D$10</c:f>
              <c:numCache>
                <c:formatCode>0.0</c:formatCode>
                <c:ptCount val="9"/>
                <c:pt idx="0">
                  <c:v>0.9</c:v>
                </c:pt>
                <c:pt idx="1">
                  <c:v>0</c:v>
                </c:pt>
                <c:pt idx="2">
                  <c:v>1.2</c:v>
                </c:pt>
                <c:pt idx="3">
                  <c:v>0.4</c:v>
                </c:pt>
                <c:pt idx="4">
                  <c:v>0</c:v>
                </c:pt>
                <c:pt idx="5">
                  <c:v>0</c:v>
                </c:pt>
                <c:pt idx="6">
                  <c:v>5.000000000000001E-2</c:v>
                </c:pt>
                <c:pt idx="7">
                  <c:v>0.4</c:v>
                </c:pt>
                <c:pt idx="8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07328"/>
        <c:axId val="125908864"/>
      </c:barChart>
      <c:catAx>
        <c:axId val="125907328"/>
        <c:scaling>
          <c:orientation val="minMax"/>
        </c:scaling>
        <c:delete val="0"/>
        <c:axPos val="l"/>
        <c:majorTickMark val="out"/>
        <c:minorTickMark val="none"/>
        <c:tickLblPos val="nextTo"/>
        <c:crossAx val="125908864"/>
        <c:crosses val="autoZero"/>
        <c:auto val="1"/>
        <c:lblAlgn val="ctr"/>
        <c:lblOffset val="100"/>
        <c:noMultiLvlLbl val="0"/>
      </c:catAx>
      <c:valAx>
        <c:axId val="125908864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125907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7308388626034699"/>
          <c:y val="0.33353100421047455"/>
          <c:w val="0.32691611373965307"/>
          <c:h val="0.157381649864642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Лист2!$B$33</c:f>
              <c:strCache>
                <c:ptCount val="1"/>
                <c:pt idx="0">
                  <c:v>До резервных дней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Лист2!$A$34:$A$35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Лист2!$B$34:$B$35</c:f>
              <c:numCache>
                <c:formatCode>General</c:formatCode>
                <c:ptCount val="2"/>
                <c:pt idx="0">
                  <c:v>0.9</c:v>
                </c:pt>
                <c:pt idx="1">
                  <c:v>14.9</c:v>
                </c:pt>
              </c:numCache>
            </c:numRef>
          </c:val>
        </c:ser>
        <c:ser>
          <c:idx val="1"/>
          <c:order val="1"/>
          <c:tx>
            <c:strRef>
              <c:f>Лист2!$C$33</c:f>
              <c:strCache>
                <c:ptCount val="1"/>
                <c:pt idx="0">
                  <c:v>После резервных дней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Лист2!$A$34:$A$35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Лист2!$C$34:$C$35</c:f>
              <c:numCache>
                <c:formatCode>General</c:formatCode>
                <c:ptCount val="2"/>
                <c:pt idx="0">
                  <c:v>0.60000000000000064</c:v>
                </c:pt>
                <c:pt idx="1">
                  <c:v>2.6</c:v>
                </c:pt>
              </c:numCache>
            </c:numRef>
          </c:val>
        </c:ser>
        <c:ser>
          <c:idx val="2"/>
          <c:order val="2"/>
          <c:tx>
            <c:strRef>
              <c:f>Лист2!$D$33</c:f>
              <c:strCache>
                <c:ptCount val="1"/>
                <c:pt idx="0">
                  <c:v>После сентябрьских сроков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Лист2!$A$34:$A$35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Лист2!$D$34:$D$35</c:f>
              <c:numCache>
                <c:formatCode>General</c:formatCode>
                <c:ptCount val="2"/>
                <c:pt idx="0">
                  <c:v>0.4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2654976"/>
        <c:axId val="134546560"/>
        <c:axId val="0"/>
      </c:bar3DChart>
      <c:catAx>
        <c:axId val="13265497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4546560"/>
        <c:crosses val="autoZero"/>
        <c:auto val="1"/>
        <c:lblAlgn val="ctr"/>
        <c:lblOffset val="100"/>
        <c:noMultiLvlLbl val="0"/>
      </c:catAx>
      <c:valAx>
        <c:axId val="13454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6549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5E0A-5500-4530-8CF0-DE46BF9AC98D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EF3832-F2C6-47C9-8534-2ED69D08066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5E0A-5500-4530-8CF0-DE46BF9AC98D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3832-F2C6-47C9-8534-2ED69D080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5E0A-5500-4530-8CF0-DE46BF9AC98D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3832-F2C6-47C9-8534-2ED69D080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5E0A-5500-4530-8CF0-DE46BF9AC98D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3832-F2C6-47C9-8534-2ED69D080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5E0A-5500-4530-8CF0-DE46BF9AC98D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3832-F2C6-47C9-8534-2ED69D0806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5E0A-5500-4530-8CF0-DE46BF9AC98D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3832-F2C6-47C9-8534-2ED69D080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5E0A-5500-4530-8CF0-DE46BF9AC98D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3832-F2C6-47C9-8534-2ED69D080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5E0A-5500-4530-8CF0-DE46BF9AC98D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3832-F2C6-47C9-8534-2ED69D080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5E0A-5500-4530-8CF0-DE46BF9AC98D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3832-F2C6-47C9-8534-2ED69D080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5E0A-5500-4530-8CF0-DE46BF9AC98D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3832-F2C6-47C9-8534-2ED69D0806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15E0A-5500-4530-8CF0-DE46BF9AC98D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F3832-F2C6-47C9-8534-2ED69D0806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315E0A-5500-4530-8CF0-DE46BF9AC98D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EEF3832-F2C6-47C9-8534-2ED69D0806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543800" cy="3684240"/>
          </a:xfrm>
        </p:spPr>
        <p:txBody>
          <a:bodyPr/>
          <a:lstStyle/>
          <a:p>
            <a:r>
              <a:rPr lang="ru-RU" sz="4400" dirty="0"/>
              <a:t>Порядок проведения итогового собеседования на территории Самарской области в 2018-2019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2587429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и 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13 февраля 2019г.</a:t>
            </a:r>
          </a:p>
          <a:p>
            <a:r>
              <a:rPr lang="ru-RU" dirty="0" smtClean="0"/>
              <a:t>13 марта 2019г.</a:t>
            </a:r>
          </a:p>
          <a:p>
            <a:r>
              <a:rPr lang="ru-RU" dirty="0" smtClean="0"/>
              <a:t>6 мая 2019г.</a:t>
            </a:r>
          </a:p>
          <a:p>
            <a:endParaRPr lang="ru-RU" dirty="0"/>
          </a:p>
          <a:p>
            <a:r>
              <a:rPr lang="ru-RU" dirty="0"/>
              <a:t>Начало проведения итогового собеседования в 09:00 </a:t>
            </a:r>
            <a:endParaRPr lang="ru-RU" dirty="0" smtClean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3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Продолжительность проведения итогового собеседования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15 минут (в продолжительность итогового собеседования не включается время, отведенное на подготовительные мероприятия).</a:t>
            </a:r>
          </a:p>
          <a:p>
            <a:r>
              <a:rPr lang="ru-RU" dirty="0"/>
              <a:t>Для участников итогового собеседования с </a:t>
            </a:r>
            <a:r>
              <a:rPr lang="ru-RU" dirty="0" smtClean="0"/>
              <a:t>ОВЗ </a:t>
            </a:r>
            <a:r>
              <a:rPr lang="ru-RU" dirty="0"/>
              <a:t>продолжительность проведения итогового собеседования увеличивается на 30 минут</a:t>
            </a:r>
          </a:p>
        </p:txBody>
      </p:sp>
    </p:spTree>
    <p:extLst>
      <p:ext uri="{BB962C8B-B14F-4D97-AF65-F5344CB8AC3E}">
        <p14:creationId xmlns:p14="http://schemas.microsoft.com/office/powerpoint/2010/main" val="3120131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Оценка за итоговое собеседование выставляется по системе «зачет/незачет».</a:t>
            </a:r>
          </a:p>
          <a:p>
            <a:r>
              <a:rPr lang="ru-RU" dirty="0"/>
              <a:t>М</a:t>
            </a:r>
            <a:r>
              <a:rPr lang="ru-RU" dirty="0" smtClean="0"/>
              <a:t>аксимум</a:t>
            </a:r>
            <a:r>
              <a:rPr lang="ru-RU" dirty="0"/>
              <a:t>: 19 баллов. </a:t>
            </a:r>
            <a:endParaRPr lang="ru-RU" dirty="0" smtClean="0"/>
          </a:p>
          <a:p>
            <a:r>
              <a:rPr lang="ru-RU" dirty="0" smtClean="0"/>
              <a:t>Минимум -10 </a:t>
            </a:r>
            <a:r>
              <a:rPr lang="ru-RU" dirty="0"/>
              <a:t>баллов (в том числе для лиц с ОВЗ, обучающихся, экстернов - детей- инвалидов и инвалидов по образовательным программам основного общего образования).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18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Дополнительные сроки сдачи ИС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sz="2200" b="1" dirty="0"/>
              <a:t>Повторно к итоговому собеседованию в дополнительные сроки будут допущены участники</a:t>
            </a:r>
            <a:r>
              <a:rPr lang="ru-RU" dirty="0"/>
              <a:t>:</a:t>
            </a:r>
          </a:p>
          <a:p>
            <a:r>
              <a:rPr lang="ru-RU" dirty="0"/>
              <a:t>получившие «незачет» в феврале, марте;</a:t>
            </a:r>
          </a:p>
          <a:p>
            <a:r>
              <a:rPr lang="ru-RU" dirty="0"/>
              <a:t>не явившиеся на итоговое собеседование по уважительным причинам, подтвержденным документально;</a:t>
            </a:r>
          </a:p>
          <a:p>
            <a:r>
              <a:rPr lang="ru-RU" dirty="0"/>
              <a:t>не завершившие итоговое собеседование по уважительным причинам, подтвержденным документально.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28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Ответственный Организатор </a:t>
            </a:r>
            <a:br>
              <a:rPr lang="ru-RU" sz="3200" dirty="0" smtClean="0"/>
            </a:br>
            <a:r>
              <a:rPr lang="ru-RU" sz="3200" dirty="0" smtClean="0"/>
              <a:t>ИС </a:t>
            </a:r>
            <a:r>
              <a:rPr lang="ru-RU" sz="3200" dirty="0" smtClean="0"/>
              <a:t>в ОО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ru-RU" b="1" dirty="0" smtClean="0"/>
              <a:t>1. </a:t>
            </a:r>
            <a:r>
              <a:rPr lang="ru-RU" b="1" dirty="0" smtClean="0">
                <a:solidFill>
                  <a:srgbClr val="C00000"/>
                </a:solidFill>
              </a:rPr>
              <a:t>Утвержден приказом по ОО</a:t>
            </a:r>
          </a:p>
          <a:p>
            <a:pPr marL="11430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2. Функции:</a:t>
            </a:r>
          </a:p>
          <a:p>
            <a:r>
              <a:rPr lang="ru-RU" b="1" dirty="0"/>
              <a:t>предоставляют территориальным управлениям сведения для внесения в региональные информационные системы (далее - РИС);</a:t>
            </a:r>
          </a:p>
          <a:p>
            <a:r>
              <a:rPr lang="ru-RU" b="1" dirty="0"/>
              <a:t>обеспечивают условия для проведения итогового собеседования для обучающихся с ОВЗ с учетом их индивидуальных особенностей;</a:t>
            </a:r>
          </a:p>
          <a:p>
            <a:r>
              <a:rPr lang="ru-RU" b="1" dirty="0"/>
              <a:t>информируют обучающихся и их родителей (законных представителей) о проведении итогового собеседования;</a:t>
            </a:r>
          </a:p>
          <a:p>
            <a:r>
              <a:rPr lang="ru-RU" b="1" dirty="0"/>
              <a:t>обеспечивают отбор и подготовку специалистов, входящих в состав комиссии по проведению итогового собеседования и комиссии по проверке итогового собеседования в ОО;</a:t>
            </a:r>
          </a:p>
          <a:p>
            <a:r>
              <a:rPr lang="ru-RU" b="1" dirty="0"/>
              <a:t>формируют состав комиссии ОО по проведению итогового собеседования (ответственный организатор, организаторы проведения итогового собеседования</a:t>
            </a:r>
            <a:r>
              <a:rPr lang="ru-RU" b="1" dirty="0" smtClean="0"/>
              <a:t>,</a:t>
            </a:r>
            <a:endParaRPr lang="ru-RU" b="1" dirty="0"/>
          </a:p>
          <a:p>
            <a:r>
              <a:rPr lang="ru-RU" b="1" dirty="0"/>
              <a:t>обеспечивающие передвижение участников итогового собеседования (далее - организаторы проведения итогового собеседования), экзаменаторы-собеседники, технические специалисты, в том числе ответственные за внесение результатов итогового собеседования в специализированную форму при помощи программного обеспечения (далее - ПО) «Результаты итогового собеседования») и комиссии по проверке итогового собеседования (эксперты);</a:t>
            </a:r>
          </a:p>
          <a:p>
            <a:r>
              <a:rPr lang="ru-RU" b="1" dirty="0"/>
              <a:t>под подпись информируют специалистов, привлекаемых к проведению итогового собеседования с Порядком, утвержденным министерством образования и науки Самарской области (далее - министерство);</a:t>
            </a:r>
          </a:p>
          <a:p>
            <a:r>
              <a:rPr lang="ru-RU" b="1" dirty="0"/>
              <a:t>под подпись информируют участников итогового собеседования и их родителей (законных представителей) о местах и сроках проведения итогового собеседования, о времени и месте ознакомления с результатами итогового собеседования, а также о результатах итогового собеседования, полученных участниками.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35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Организационно-технологические особенности проведения ИС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3068960"/>
            <a:ext cx="8229600" cy="286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99592" y="1871346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 ОО подготовить рабочие места в аудиториях,  оборудованные необходимыми техническими средствами 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18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524272"/>
          </a:xfrm>
        </p:spPr>
        <p:txBody>
          <a:bodyPr/>
          <a:lstStyle/>
          <a:p>
            <a:pPr marL="11430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Подготовительные мероприятия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636912"/>
            <a:ext cx="75608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ru-RU" sz="2400" b="1" dirty="0">
                <a:solidFill>
                  <a:srgbClr val="FF0000"/>
                </a:solidFill>
              </a:rPr>
              <a:t>11.02.2019</a:t>
            </a:r>
            <a:r>
              <a:rPr lang="ru-RU" sz="2400" b="1" dirty="0">
                <a:solidFill>
                  <a:srgbClr val="002060"/>
                </a:solidFill>
              </a:rPr>
              <a:t> получить от РЦОИ :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- Дистрибутивы </a:t>
            </a:r>
            <a:r>
              <a:rPr lang="ru-RU" sz="2400" b="1" dirty="0">
                <a:solidFill>
                  <a:srgbClr val="002060"/>
                </a:solidFill>
              </a:rPr>
              <a:t>ПО для проведения ИС;</a:t>
            </a:r>
          </a:p>
          <a:p>
            <a:pPr marL="571500" indent="-5715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Списки </a:t>
            </a:r>
            <a:r>
              <a:rPr lang="ru-RU" sz="2400" b="1" dirty="0">
                <a:solidFill>
                  <a:srgbClr val="002060"/>
                </a:solidFill>
              </a:rPr>
              <a:t>участников ИС (</a:t>
            </a:r>
            <a:r>
              <a:rPr lang="en-US" sz="2400" b="1" dirty="0">
                <a:solidFill>
                  <a:srgbClr val="002060"/>
                </a:solidFill>
              </a:rPr>
              <a:t>XML-</a:t>
            </a:r>
            <a:r>
              <a:rPr lang="ru-RU" sz="2400" b="1" dirty="0">
                <a:solidFill>
                  <a:srgbClr val="002060"/>
                </a:solidFill>
              </a:rPr>
              <a:t>файл</a:t>
            </a:r>
            <a:r>
              <a:rPr lang="ru-RU" sz="2400" b="1" dirty="0" smtClean="0">
                <a:solidFill>
                  <a:srgbClr val="002060"/>
                </a:solidFill>
              </a:rPr>
              <a:t>).</a:t>
            </a:r>
          </a:p>
          <a:p>
            <a:pPr marL="571500" indent="-571500">
              <a:buFontTx/>
              <a:buChar char="-"/>
            </a:pPr>
            <a:endParaRPr lang="ru-RU" sz="2400" b="1" dirty="0">
              <a:solidFill>
                <a:srgbClr val="002060"/>
              </a:solidFill>
            </a:endParaRPr>
          </a:p>
          <a:p>
            <a:pPr marL="571500" indent="-571500"/>
            <a:r>
              <a:rPr lang="ru-RU" sz="2400" b="1" dirty="0">
                <a:solidFill>
                  <a:srgbClr val="FF0000"/>
                </a:solidFill>
              </a:rPr>
              <a:t>12.02.2019</a:t>
            </a:r>
            <a:r>
              <a:rPr lang="ru-RU" sz="2400" b="1" dirty="0">
                <a:solidFill>
                  <a:srgbClr val="002060"/>
                </a:solidFill>
              </a:rPr>
              <a:t> получить от РЦОИ :</a:t>
            </a:r>
          </a:p>
          <a:p>
            <a:pPr marL="571500" indent="-571500"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Список участников ИС;</a:t>
            </a:r>
          </a:p>
          <a:p>
            <a:pPr marL="571500" indent="-5715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Ведомости учета проведения ИС в аудитории;</a:t>
            </a:r>
          </a:p>
          <a:p>
            <a:pPr marL="571500" indent="-5715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Протоколы экспертов по оцениванию ответов участников ИС</a:t>
            </a:r>
          </a:p>
          <a:p>
            <a:pPr marL="571500" indent="-571500">
              <a:buFontTx/>
              <a:buChar char="-"/>
            </a:pP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14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40" y="1556792"/>
            <a:ext cx="8229600" cy="524272"/>
          </a:xfrm>
        </p:spPr>
        <p:txBody>
          <a:bodyPr/>
          <a:lstStyle/>
          <a:p>
            <a:pPr marL="11430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Подготовительные мероприятия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1864" y="1988840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/>
            <a:r>
              <a:rPr lang="ru-RU" sz="2000" b="1" dirty="0">
                <a:solidFill>
                  <a:srgbClr val="002060"/>
                </a:solidFill>
              </a:rPr>
              <a:t>Ответственный организатор </a:t>
            </a:r>
            <a:r>
              <a:rPr lang="ru-RU" sz="2000" b="1" dirty="0" smtClean="0">
                <a:solidFill>
                  <a:srgbClr val="002060"/>
                </a:solidFill>
              </a:rPr>
              <a:t>ОО</a:t>
            </a:r>
          </a:p>
          <a:p>
            <a:pPr marL="571500" lvl="0" indent="-571500" algn="just"/>
            <a:r>
              <a:rPr lang="ru-RU" sz="2000" b="1" dirty="0" smtClean="0">
                <a:solidFill>
                  <a:srgbClr val="FF0000"/>
                </a:solidFill>
              </a:rPr>
              <a:t>не </a:t>
            </a:r>
            <a:r>
              <a:rPr lang="ru-RU" sz="2000" b="1" dirty="0">
                <a:solidFill>
                  <a:srgbClr val="FF0000"/>
                </a:solidFill>
              </a:rPr>
              <a:t>позднее12.02.2019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</a:p>
          <a:p>
            <a:pPr marL="571500" indent="-57150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определяет необходимое количество аудиторий для проведения ИС;</a:t>
            </a:r>
          </a:p>
          <a:p>
            <a:pPr marL="571500" indent="-571500">
              <a:buAutoNum type="arabicPeriod"/>
            </a:pPr>
            <a:r>
              <a:rPr lang="ru-RU" sz="2000" b="1" dirty="0">
                <a:solidFill>
                  <a:srgbClr val="002060"/>
                </a:solidFill>
              </a:rPr>
              <a:t>осуществляет распределение участников и работников по аудиториям (в списках участников заполнить поле «Аудитория»)</a:t>
            </a:r>
          </a:p>
          <a:p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t="14104"/>
          <a:stretch/>
        </p:blipFill>
        <p:spPr bwMode="auto">
          <a:xfrm>
            <a:off x="641256" y="4149080"/>
            <a:ext cx="8072494" cy="255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081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40" y="1556792"/>
            <a:ext cx="8229600" cy="524272"/>
          </a:xfrm>
        </p:spPr>
        <p:txBody>
          <a:bodyPr/>
          <a:lstStyle/>
          <a:p>
            <a:pPr marL="11430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Подготовительные мероприятия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204864"/>
            <a:ext cx="79928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Технический специалист </a:t>
            </a:r>
            <a:r>
              <a:rPr lang="ru-RU" sz="2400" dirty="0" smtClean="0">
                <a:solidFill>
                  <a:srgbClr val="002060"/>
                </a:solidFill>
              </a:rPr>
              <a:t>должен:</a:t>
            </a:r>
          </a:p>
          <a:p>
            <a:pPr marL="571500" lvl="0" indent="-571500"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Организовать </a:t>
            </a:r>
            <a:r>
              <a:rPr lang="ru-RU" dirty="0">
                <a:solidFill>
                  <a:srgbClr val="002060"/>
                </a:solidFill>
              </a:rPr>
              <a:t>в штабе ОО рабочее место для ответственного организатора ОО, оборудованное компьютером с доступом в сеть Интернет и принтером для получения и тиражирования материалов ИС, а также отдельное рабочее место с установленным ПО «Результаты итогового собеседования», проверяет их работоспособность (ТЕХНИЧЕСКИЙ СПЕЦИАЛИСТ В ШТАБЕ);</a:t>
            </a:r>
          </a:p>
          <a:p>
            <a:pPr marL="571500" lvl="0" indent="-5715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Подготовить необходимое количество АРМ, оборудованных средствами для записи ответов участников ИС, проверяет их работоспособность (ТЕХНИЧЕСКИЙ СПЕЦИАЛИСТ В АУДИТОРИИ)</a:t>
            </a:r>
          </a:p>
          <a:p>
            <a:pPr marL="571500" lvl="0" indent="-571500">
              <a:buAutoNum type="arabicPeriod"/>
            </a:pP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921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40" y="1556792"/>
            <a:ext cx="8229600" cy="4752528"/>
          </a:xfrm>
        </p:spPr>
        <p:txBody>
          <a:bodyPr>
            <a:noAutofit/>
          </a:bodyPr>
          <a:lstStyle/>
          <a:p>
            <a:r>
              <a:rPr lang="ru-RU" sz="2000" b="1" dirty="0"/>
              <a:t>Для проведения итогового собеседования выделяются:</a:t>
            </a:r>
          </a:p>
          <a:p>
            <a:r>
              <a:rPr lang="ru-RU" sz="2000" b="1" dirty="0"/>
              <a:t>аудитории, в которых участники итогового собеседования ожидают очереди для участия в итоговом собеседовании;</a:t>
            </a:r>
          </a:p>
          <a:p>
            <a:r>
              <a:rPr lang="ru-RU" sz="2000" b="1" dirty="0"/>
              <a:t>аудитории проведения итогового собеседования, оборудованные техническими средствами, позволяющими осуществить аудиозапись устных ответов участников итогового собеседования;</a:t>
            </a:r>
          </a:p>
          <a:p>
            <a:r>
              <a:rPr lang="ru-RU" sz="2000" b="1" dirty="0"/>
              <a:t>помещение для получения контрольных измерительных материалов (далее - КИМ) итогового собеседования и внесения результатов итогового собеседования в специализированную форму для внесения информации из протоколов экспертов по оцениванию ответов участников итогового собеседования (далее - Штаб).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277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проведения ГИА-9 в 2018г.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66828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Общее количество обучающихся 9 классов на конец учебного года  </a:t>
            </a:r>
            <a:r>
              <a:rPr lang="ru-RU" altLang="ru-RU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29428</a:t>
            </a:r>
            <a:r>
              <a:rPr lang="ru-RU" altLang="ru-RU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человек</a:t>
            </a:r>
          </a:p>
          <a:p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63691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>
                <a:latin typeface="Tahoma" pitchFamily="34" charset="0"/>
                <a:cs typeface="Tahoma" pitchFamily="34" charset="0"/>
              </a:rPr>
              <a:t>Допущены к ГИА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/>
              <a:t>28788 </a:t>
            </a:r>
            <a:r>
              <a:rPr lang="ru-RU" b="1" dirty="0"/>
              <a:t>чел. (97,8</a:t>
            </a:r>
            <a:r>
              <a:rPr lang="ru-RU" b="1" dirty="0" smtClean="0"/>
              <a:t>%)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284984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/>
              <a:t>В  форме ОГЭ-</a:t>
            </a:r>
          </a:p>
          <a:p>
            <a:pPr algn="ctr">
              <a:defRPr/>
            </a:pPr>
            <a:r>
              <a:rPr lang="ru-RU" b="1" dirty="0"/>
              <a:t>26 812 чел.</a:t>
            </a:r>
          </a:p>
          <a:p>
            <a:pPr algn="ctr">
              <a:defRPr/>
            </a:pPr>
            <a:r>
              <a:rPr lang="ru-RU" b="1" dirty="0"/>
              <a:t>93,1%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20068" y="3007985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 smtClean="0"/>
              <a:t>С </a:t>
            </a:r>
            <a:r>
              <a:rPr lang="ru-RU" dirty="0"/>
              <a:t>совмещением форм ОГЭ и ГВЭ </a:t>
            </a:r>
          </a:p>
          <a:p>
            <a:pPr algn="ctr">
              <a:defRPr/>
            </a:pPr>
            <a:r>
              <a:rPr lang="ru-RU" b="1" dirty="0"/>
              <a:t>21 чел. </a:t>
            </a:r>
            <a:r>
              <a:rPr lang="ru-RU" b="1" dirty="0" smtClean="0"/>
              <a:t> 0,07</a:t>
            </a:r>
            <a:r>
              <a:rPr lang="ru-RU" b="1" dirty="0"/>
              <a:t>%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329336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/>
              <a:t>В  форме ГВЭ-</a:t>
            </a:r>
          </a:p>
          <a:p>
            <a:pPr algn="ctr">
              <a:defRPr/>
            </a:pPr>
            <a:r>
              <a:rPr lang="ru-RU" b="1" dirty="0"/>
              <a:t>1916 чел. </a:t>
            </a:r>
          </a:p>
          <a:p>
            <a:pPr algn="ctr">
              <a:defRPr/>
            </a:pPr>
            <a:r>
              <a:rPr lang="ru-RU" b="1" dirty="0"/>
              <a:t>6,7%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515719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/>
              <a:t>Обучающиеся с ОВЗ, дети-инвалиды и инвалиды </a:t>
            </a:r>
          </a:p>
          <a:p>
            <a:pPr algn="ctr">
              <a:defRPr/>
            </a:pP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1956 чел.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5803523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/>
              <a:t>Не получили аттестат в 2018 г.</a:t>
            </a:r>
          </a:p>
          <a:p>
            <a:pPr algn="ctr">
              <a:defRPr/>
            </a:pPr>
            <a:r>
              <a:rPr lang="ru-RU" b="1" dirty="0"/>
              <a:t>461 чел. (1,6%)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321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40" y="1556792"/>
            <a:ext cx="8229600" cy="524272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 день проведения ИС – 13 февраля 2019г.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924944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/>
            <a:r>
              <a:rPr lang="ru-RU" sz="2400" b="1" dirty="0">
                <a:solidFill>
                  <a:srgbClr val="002060"/>
                </a:solidFill>
              </a:rPr>
              <a:t>Технический специалист с 08:00 до 09:00 получает материалы для проведения ИС на сайте:</a:t>
            </a:r>
            <a:endParaRPr lang="ru-RU" sz="6600" b="1" dirty="0">
              <a:solidFill>
                <a:srgbClr val="FF0000"/>
              </a:solidFill>
            </a:endParaRPr>
          </a:p>
          <a:p>
            <a:pPr marL="571500" indent="-571500" algn="ctr"/>
            <a:r>
              <a:rPr lang="en-US" sz="5400" b="1" dirty="0">
                <a:solidFill>
                  <a:srgbClr val="FF0000"/>
                </a:solidFill>
              </a:rPr>
              <a:t>http</a:t>
            </a:r>
            <a:r>
              <a:rPr lang="ru-RU" sz="5400" b="1" dirty="0">
                <a:solidFill>
                  <a:srgbClr val="FF0000"/>
                </a:solidFill>
              </a:rPr>
              <a:t>://</a:t>
            </a:r>
            <a:r>
              <a:rPr lang="en-US" sz="5400" b="1" dirty="0">
                <a:solidFill>
                  <a:srgbClr val="FF0000"/>
                </a:solidFill>
              </a:rPr>
              <a:t>t</a:t>
            </a:r>
            <a:r>
              <a:rPr lang="ru-RU" sz="5400" b="1" dirty="0">
                <a:solidFill>
                  <a:srgbClr val="FF0000"/>
                </a:solidFill>
              </a:rPr>
              <a:t>opic9.rustest.ru</a:t>
            </a:r>
          </a:p>
          <a:p>
            <a:pPr marL="571500" lvl="0" indent="-571500">
              <a:buAutoNum type="arabicPeriod"/>
            </a:pP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767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40" y="1556792"/>
            <a:ext cx="8229600" cy="524272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 день проведения ИС – 13 февраля 2019г.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048" y="2204864"/>
            <a:ext cx="56581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ru-RU" dirty="0" smtClean="0">
                <a:solidFill>
                  <a:srgbClr val="FF0000"/>
                </a:solidFill>
              </a:rPr>
              <a:t>ТИРАЖИРОВАНИЕ КОМПЛЕКТОВ </a:t>
            </a:r>
            <a:r>
              <a:rPr lang="ru-RU" dirty="0">
                <a:solidFill>
                  <a:srgbClr val="FF0000"/>
                </a:solidFill>
              </a:rPr>
              <a:t>ДЛЯ УЧАСТНИКОВ </a:t>
            </a:r>
            <a:r>
              <a:rPr lang="ru-RU" dirty="0">
                <a:solidFill>
                  <a:srgbClr val="002060"/>
                </a:solidFill>
              </a:rPr>
              <a:t>(текст для чтения, карточки с темами беседы на выбор и планами беседы)- (рекомендовано) по 2 экземпляра на аудиторию; </a:t>
            </a:r>
          </a:p>
          <a:p>
            <a:pPr marL="571500" indent="-571500"/>
            <a:r>
              <a:rPr lang="ru-RU" u="sng" dirty="0">
                <a:solidFill>
                  <a:srgbClr val="002060"/>
                </a:solidFill>
              </a:rPr>
              <a:t>БЛАНКИ С ПОЛЕМ ДЛЯ ЗАМЕТОК- по количеству участников</a:t>
            </a:r>
          </a:p>
          <a:p>
            <a:pPr lvl="0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КОМПЛЕКТЫ ДЛЯ ЭКЗАМЕНАТОРОВ-СОБЕСЕДНИКОВ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инструкции по выполнению заданий КИМ, карточки экзаменатора-собеседника по каждой теме беседы ) - по 2 экземпляра на аудиторию; 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7837" t="8837" r="28270" b="6214"/>
          <a:stretch>
            <a:fillRect/>
          </a:stretch>
        </p:blipFill>
        <p:spPr bwMode="auto">
          <a:xfrm>
            <a:off x="6228184" y="2204864"/>
            <a:ext cx="26642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45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40" y="1556792"/>
            <a:ext cx="8229600" cy="524272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 день проведения ИС – 13 февраля 2019г.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048" y="2204864"/>
            <a:ext cx="796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Участники итогового собеседования ожидают своей очереди в аудитории ожидания.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Организатор </a:t>
            </a:r>
            <a:r>
              <a:rPr lang="ru-RU" dirty="0"/>
              <a:t>проведения итогового собеседования в произвольном порядке приглашает участника итогового собеседования и сопровождает его в аудиторию проведения итогового собеседования согласно списку участников, полученному от ответственного организатора </a:t>
            </a:r>
            <a:r>
              <a:rPr lang="ru-RU" dirty="0" smtClean="0"/>
              <a:t>ОО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после </a:t>
            </a:r>
            <a:r>
              <a:rPr lang="ru-RU" dirty="0"/>
              <a:t>окончания итогового собеседования для данного участника - в аудиторию для участников, прошедших итоговое </a:t>
            </a:r>
            <a:r>
              <a:rPr lang="ru-RU" dirty="0" smtClean="0"/>
              <a:t>собеседование или домой..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576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40" y="1556792"/>
            <a:ext cx="8229600" cy="524272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 день проведения ИС – 13 февраля 2019г.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2420888"/>
            <a:ext cx="799288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ru-RU" sz="2000" b="1" dirty="0"/>
              <a:t>Во время проведения итогового собеседования в аудитории осуществляется </a:t>
            </a:r>
            <a:r>
              <a:rPr lang="ru-RU" sz="2000" b="1" dirty="0">
                <a:solidFill>
                  <a:srgbClr val="FF0000"/>
                </a:solidFill>
              </a:rPr>
              <a:t>индивидуальная аудиозапись ответов</a:t>
            </a:r>
            <a:r>
              <a:rPr lang="ru-RU" sz="2000" b="1" dirty="0"/>
              <a:t> каждого участника итогового собеседования. </a:t>
            </a:r>
            <a:endParaRPr lang="ru-RU" sz="2000" b="1" dirty="0" smtClean="0"/>
          </a:p>
          <a:p>
            <a:pPr marL="571500" indent="-571500"/>
            <a:r>
              <a:rPr lang="ru-RU" sz="2000" b="1" dirty="0" smtClean="0"/>
              <a:t>Аудиозаписи </a:t>
            </a:r>
            <a:r>
              <a:rPr lang="ru-RU" sz="2000" b="1" dirty="0"/>
              <a:t>сохраняются в </a:t>
            </a:r>
            <a:r>
              <a:rPr lang="ru-RU" sz="2000" b="1" dirty="0" err="1"/>
              <a:t>аудиоформатах</a:t>
            </a:r>
            <a:r>
              <a:rPr lang="ru-RU" sz="2000" b="1" dirty="0"/>
              <a:t> (</a:t>
            </a:r>
            <a:r>
              <a:rPr lang="ru-RU" sz="2000" b="1" dirty="0" err="1"/>
              <a:t>wav</a:t>
            </a:r>
            <a:r>
              <a:rPr lang="ru-RU" sz="2000" b="1" dirty="0"/>
              <a:t>, mp3, mp4 и т.д.)</a:t>
            </a:r>
          </a:p>
          <a:p>
            <a:pPr marL="571500" indent="-571500"/>
            <a:endParaRPr lang="ru-RU" sz="2000" b="1" dirty="0">
              <a:solidFill>
                <a:srgbClr val="002060"/>
              </a:solidFill>
            </a:endParaRPr>
          </a:p>
          <a:p>
            <a:pPr marL="571500" indent="-571500"/>
            <a:r>
              <a:rPr lang="ru-RU" sz="2000" b="1" dirty="0">
                <a:solidFill>
                  <a:srgbClr val="002060"/>
                </a:solidFill>
              </a:rPr>
              <a:t>Наименование файла должно </a:t>
            </a:r>
            <a:r>
              <a:rPr lang="ru-RU" sz="2000" b="1" dirty="0" smtClean="0">
                <a:solidFill>
                  <a:srgbClr val="002060"/>
                </a:solidFill>
              </a:rPr>
              <a:t>содержать: </a:t>
            </a:r>
          </a:p>
          <a:p>
            <a:pPr marL="571500" indent="-571500"/>
            <a:r>
              <a:rPr lang="ru-RU" sz="2000" b="1" dirty="0" smtClean="0">
                <a:solidFill>
                  <a:srgbClr val="002060"/>
                </a:solidFill>
              </a:rPr>
              <a:t>дату </a:t>
            </a:r>
            <a:r>
              <a:rPr lang="ru-RU" sz="2000" b="1" dirty="0">
                <a:solidFill>
                  <a:srgbClr val="002060"/>
                </a:solidFill>
              </a:rPr>
              <a:t>проведения </a:t>
            </a:r>
            <a:r>
              <a:rPr lang="ru-RU" sz="2000" b="1" dirty="0" smtClean="0">
                <a:solidFill>
                  <a:srgbClr val="002060"/>
                </a:solidFill>
              </a:rPr>
              <a:t>ИС_ </a:t>
            </a:r>
            <a:r>
              <a:rPr lang="ru-RU" sz="2000" b="1" dirty="0">
                <a:solidFill>
                  <a:srgbClr val="002060"/>
                </a:solidFill>
              </a:rPr>
              <a:t>код </a:t>
            </a:r>
            <a:r>
              <a:rPr lang="ru-RU" sz="2000" b="1" dirty="0" smtClean="0">
                <a:solidFill>
                  <a:srgbClr val="002060"/>
                </a:solidFill>
              </a:rPr>
              <a:t>ОО_ФИО</a:t>
            </a:r>
            <a:endParaRPr lang="ru-RU" sz="2000" b="1" dirty="0">
              <a:solidFill>
                <a:srgbClr val="002060"/>
              </a:solidFill>
            </a:endParaRPr>
          </a:p>
          <a:p>
            <a:pPr marL="571500" indent="-571500"/>
            <a:endParaRPr lang="ru-RU" sz="2000" b="1" i="1" dirty="0">
              <a:solidFill>
                <a:srgbClr val="002060"/>
              </a:solidFill>
            </a:endParaRPr>
          </a:p>
          <a:p>
            <a:pPr marL="571500" indent="-571500"/>
            <a:r>
              <a:rPr lang="ru-RU" sz="2000" b="1" i="1" dirty="0">
                <a:solidFill>
                  <a:srgbClr val="FF0000"/>
                </a:solidFill>
              </a:rPr>
              <a:t>ОБРАЗЕЦ: 13022019_201301_Иванов И.И.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439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40" y="1556792"/>
            <a:ext cx="8229600" cy="524272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 день проведения ИС – 13 февраля 2019г.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2204864"/>
            <a:ext cx="799288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После завершения итогового собеседования участник прослушивает аудиозапись своего ответа для того, чтобы убедиться, что аудиозапись проведена без сбоев, голоса участника итогового собеседования и экзаменатора-собеседника отчетливо слышны. 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 </a:t>
            </a:r>
            <a:r>
              <a:rPr lang="ru-RU" sz="2000" dirty="0"/>
              <a:t>случае если аудиозапись произведена без сбоев, участник подтверждает завершение итогового собеседования и ставит свою подпись в «Ведомость учета проведения итогового собеседования в аудитории</a:t>
            </a:r>
            <a:r>
              <a:rPr lang="ru-RU" sz="2000" dirty="0" smtClean="0"/>
              <a:t>».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 </a:t>
            </a:r>
            <a:r>
              <a:rPr lang="ru-RU" sz="2000" dirty="0"/>
              <a:t>случае если во время записи произошел технический сбой, участнику предоставляется право пройти итоговое собеседование повторно в этот же день.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414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40" y="1556792"/>
            <a:ext cx="8229600" cy="524272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 день проведения ИС – 13 февраля 2019г.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2204864"/>
            <a:ext cx="79928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/>
              <a:t>Во время проведения итогового собеседования участникам итогового собеседования запрещено иметь при себе средства связи, фото-, аудио- и видеоаппаратуру, справочные материалы, письменные заметки и иные средства хранения и передачи информации</a:t>
            </a:r>
            <a:r>
              <a:rPr lang="ru-R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 случае если участник итогового собеседования по состоянию здоровья или другим объективным причинам не может завершить </a:t>
            </a:r>
            <a:r>
              <a:rPr lang="ru-RU" dirty="0" smtClean="0"/>
              <a:t>ИС, организатор ОО </a:t>
            </a:r>
            <a:r>
              <a:rPr lang="ru-RU" dirty="0"/>
              <a:t>составляет «Акт о досрочном завершении итогового собеседования по уважительным причинам», а экзаменатор-собеседник вносит соответствующую отметку в форму «Ведомость учета проведения итогового собеседования в аудитории».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622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40" y="1556792"/>
            <a:ext cx="8229600" cy="524272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ПРОВЕРКА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7" y="2420888"/>
            <a:ext cx="799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ru-RU" sz="2400" b="1" dirty="0" smtClean="0"/>
              <a:t>     Срок – 13-14 февраля 2019г.</a:t>
            </a:r>
            <a:endParaRPr lang="ru-RU" sz="2400" b="1" i="1" dirty="0">
              <a:solidFill>
                <a:srgbClr val="FF0000"/>
              </a:solidFill>
            </a:endParaRP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365104"/>
            <a:ext cx="7560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Каждая аудиозапись проверяется одним экспертов один раз </a:t>
            </a:r>
          </a:p>
          <a:p>
            <a:pPr algn="just"/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09799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Эксперт – учитель русского языка, не работающий в этом классе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40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64568"/>
            <a:ext cx="8229600" cy="524272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Внесение результатов ИС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950760"/>
            <a:ext cx="5934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56176" y="1950760"/>
            <a:ext cx="2808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завершении проверки техническому специалисту из протоколов экспертов необходимо перенести информацию в данную таблицу, заполняя поля </a:t>
            </a:r>
            <a:r>
              <a:rPr lang="ru-RU" b="1" dirty="0"/>
              <a:t>«номер аудитории, номер варианта, также выставляя баллы в соответствующие столбцы</a:t>
            </a:r>
            <a:r>
              <a:rPr lang="ru-RU" b="1" dirty="0" smtClean="0"/>
              <a:t>.*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5094010"/>
            <a:ext cx="5574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 Все поля должны быть заполнены (при этом при выставлении баллов следует учесть, что максимальный балл по каждому критерию составляет- 1 балл, следовательно, в полях ИЧ-РО количество баллов не должно превышать 1).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70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64568"/>
            <a:ext cx="8229600" cy="524272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Внесение результатов ИС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950760"/>
            <a:ext cx="5934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41579" y="1950760"/>
            <a:ext cx="27788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того как все баллы будут выставлены, необходимо сделать отметку </a:t>
            </a:r>
            <a:r>
              <a:rPr lang="ru-RU" b="1" dirty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Зачет</a:t>
            </a:r>
            <a:r>
              <a:rPr lang="ru-RU" b="1" dirty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случае если участник набрал не менее 10 баллов, а также указать ФИО эксперта, оценившего данную работу.</a:t>
            </a:r>
            <a:endParaRPr lang="ru-RU" b="1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участник набрал менее 0-9 баллов, то отметка </a:t>
            </a:r>
            <a:r>
              <a:rPr lang="ru-RU" b="1" dirty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Зачет</a:t>
            </a:r>
            <a:r>
              <a:rPr lang="ru-RU" b="1" dirty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ставится.</a:t>
            </a:r>
            <a:endParaRPr lang="ru-RU" b="1" dirty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094010"/>
            <a:ext cx="5934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участник не явился на ИС, то в графе «Номер аудитории» необходимо поставить букву «н». </a:t>
            </a:r>
            <a:r>
              <a:rPr lang="ru-RU" b="1" dirty="0"/>
              <a:t>Поле «Фамилия эксперта» в этом случае  не заполняется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614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64568"/>
            <a:ext cx="8229600" cy="524272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Внесение результатов ИС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950760"/>
            <a:ext cx="5934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41579" y="1950760"/>
            <a:ext cx="277889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После того как все поля будут заполнены, необходимо выполнить проверку (в левой части нажать «Проверить»)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5094010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Примечание</a:t>
            </a:r>
            <a:r>
              <a:rPr lang="ru-RU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. После заполнения специализированной формы данными из протоколов оценивания итогового собеседования необходимо выполнить последовательно следующие действия для корректного импорта данных в БД: 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- Проверить;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-Файл-сохранить как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15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проведения ГИА-9 в 2018г.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1412776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Доля обучающихся, не преодолевших минимальный порог по предметам по выбору </a:t>
            </a:r>
            <a:endParaRPr lang="ru-RU" altLang="ru-RU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</a:rPr>
              <a:t>в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</a:rPr>
              <a:t>2018 году</a:t>
            </a:r>
          </a:p>
          <a:p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962602492"/>
              </p:ext>
            </p:extLst>
          </p:nvPr>
        </p:nvGraphicFramePr>
        <p:xfrm>
          <a:off x="4139952" y="1628800"/>
          <a:ext cx="428628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8734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840" y="1628800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Материалы 14 февраля 2019г. до 15.00 (график доставки свободен)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Перечень материалов доставляемых в РЦ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На диске </a:t>
            </a:r>
            <a:r>
              <a:rPr lang="ru-RU" sz="2000" b="1" dirty="0">
                <a:solidFill>
                  <a:srgbClr val="002060"/>
                </a:solidFill>
              </a:rPr>
              <a:t>файлы </a:t>
            </a:r>
            <a:r>
              <a:rPr lang="en-US" sz="2000" b="1" dirty="0">
                <a:solidFill>
                  <a:srgbClr val="002060"/>
                </a:solidFill>
              </a:rPr>
              <a:t>XML </a:t>
            </a:r>
            <a:r>
              <a:rPr lang="ru-RU" sz="2000" b="1" dirty="0">
                <a:solidFill>
                  <a:srgbClr val="002060"/>
                </a:solidFill>
              </a:rPr>
              <a:t>с результатами </a:t>
            </a:r>
            <a:r>
              <a:rPr lang="ru-RU" sz="2000" b="1" dirty="0" smtClean="0">
                <a:solidFill>
                  <a:srgbClr val="002060"/>
                </a:solidFill>
              </a:rPr>
              <a:t>участников (</a:t>
            </a:r>
            <a:r>
              <a:rPr lang="en-US" sz="2000" b="1" dirty="0" smtClean="0">
                <a:solidFill>
                  <a:srgbClr val="002060"/>
                </a:solidFill>
              </a:rPr>
              <a:t>XML</a:t>
            </a:r>
            <a:r>
              <a:rPr lang="ru-RU" sz="2000" b="1" dirty="0" smtClean="0">
                <a:solidFill>
                  <a:srgbClr val="002060"/>
                </a:solidFill>
              </a:rPr>
              <a:t>-файл находится в папке с кодом ОО (229301), </a:t>
            </a:r>
            <a:r>
              <a:rPr lang="ru-RU" sz="2000" b="1" dirty="0">
                <a:solidFill>
                  <a:srgbClr val="002060"/>
                </a:solidFill>
              </a:rPr>
              <a:t>а также аудиозаписи </a:t>
            </a:r>
            <a:r>
              <a:rPr lang="ru-RU" sz="2000" b="1" dirty="0" smtClean="0">
                <a:solidFill>
                  <a:srgbClr val="002060"/>
                </a:solidFill>
              </a:rPr>
              <a:t>участников ИС (также находятся в папке с кодом ОО – 229301з);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-   Распечатанные ведомость из ПО;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-   Сканированная ведомость учета в аудитории (ИС-02)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40" y="4491122"/>
            <a:ext cx="3456384" cy="153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7584" y="606011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Все остальные материалы ИС хранятся в ОО до окончания проведения основного этапа ГИА-9, т.е. до 30.06.19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6667" r="5875" b="5333"/>
          <a:stretch/>
        </p:blipFill>
        <p:spPr bwMode="auto">
          <a:xfrm>
            <a:off x="5436096" y="4424456"/>
            <a:ext cx="2920380" cy="156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5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3529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/>
              <a:t>Ознакомление с результатами итогового собеседования организуется по месту регистрации участника для участия в итоговом </a:t>
            </a:r>
            <a:endParaRPr lang="ru-RU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err="1"/>
              <a:t>собеседовании.В</a:t>
            </a:r>
            <a:r>
              <a:rPr lang="ru-RU" sz="1600" dirty="0"/>
              <a:t> случае получения неудовлетворительного результата («незачет») за итоговое собеседование обучающиеся, экстерны </a:t>
            </a:r>
            <a:r>
              <a:rPr lang="ru-RU" sz="1600" b="1" dirty="0">
                <a:solidFill>
                  <a:srgbClr val="C00000"/>
                </a:solidFill>
              </a:rPr>
              <a:t>вправе пересдать </a:t>
            </a:r>
            <a:r>
              <a:rPr lang="ru-RU" sz="1600" dirty="0"/>
              <a:t>итоговое собеседование в текущем учебном году, </a:t>
            </a:r>
            <a:r>
              <a:rPr lang="ru-RU" sz="1600" b="1" dirty="0">
                <a:solidFill>
                  <a:srgbClr val="C00000"/>
                </a:solidFill>
              </a:rPr>
              <a:t>но не более двух раз </a:t>
            </a:r>
            <a:r>
              <a:rPr lang="ru-RU" sz="1600" dirty="0">
                <a:solidFill>
                  <a:srgbClr val="C00000"/>
                </a:solidFill>
              </a:rPr>
              <a:t>и только </a:t>
            </a:r>
            <a:r>
              <a:rPr lang="ru-RU" sz="1600" b="1" dirty="0">
                <a:solidFill>
                  <a:srgbClr val="C00000"/>
                </a:solidFill>
              </a:rPr>
              <a:t>в дополнительные сроки 13.03.2019 и 06.05.2019.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/>
              <a:t>В </a:t>
            </a:r>
            <a:r>
              <a:rPr lang="ru-RU" sz="1600" dirty="0"/>
              <a:t>целях предотвращения конфликта интересов и обеспечения объективного оценивания итогового собеседования обучающимся, экстернам </a:t>
            </a:r>
            <a:r>
              <a:rPr lang="ru-RU" sz="1600" b="1" dirty="0">
                <a:solidFill>
                  <a:srgbClr val="C00000"/>
                </a:solidFill>
              </a:rPr>
              <a:t>при получении повторного неудовлетворительного результата </a:t>
            </a:r>
            <a:r>
              <a:rPr lang="ru-RU" sz="1600" dirty="0" smtClean="0"/>
              <a:t>за </a:t>
            </a:r>
            <a:r>
              <a:rPr lang="ru-RU" sz="1600" dirty="0"/>
              <a:t>итоговое собеседование </a:t>
            </a:r>
            <a:r>
              <a:rPr lang="ru-RU" sz="1600" b="1" dirty="0">
                <a:solidFill>
                  <a:srgbClr val="C00000"/>
                </a:solidFill>
              </a:rPr>
              <a:t>предоставляется право подать в письменной форме заявление на проверку аудиозаписи устного ответа участника комиссией</a:t>
            </a:r>
            <a:r>
              <a:rPr lang="ru-RU" sz="1600" dirty="0"/>
              <a:t>, которая создается министерством после поступления указанного выше заявления в территориальное </a:t>
            </a:r>
            <a:r>
              <a:rPr lang="ru-RU" sz="1600" dirty="0" smtClean="0"/>
              <a:t>управление.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Заявление </a:t>
            </a:r>
            <a:r>
              <a:rPr lang="ru-RU" sz="1600" b="1" dirty="0">
                <a:solidFill>
                  <a:srgbClr val="C00000"/>
                </a:solidFill>
              </a:rPr>
              <a:t>на повторную проверку </a:t>
            </a:r>
            <a:r>
              <a:rPr lang="ru-RU" sz="1600" dirty="0"/>
              <a:t>обучающиеся, экстерны подают в свою ОО </a:t>
            </a:r>
            <a:r>
              <a:rPr lang="ru-RU" sz="1600" b="1" dirty="0">
                <a:solidFill>
                  <a:srgbClr val="C00000"/>
                </a:solidFill>
              </a:rPr>
              <a:t>в течение 1 дня с момента ознакомления с результатами </a:t>
            </a:r>
            <a:r>
              <a:rPr lang="ru-RU" sz="1600" dirty="0"/>
              <a:t>итогового </a:t>
            </a:r>
            <a:r>
              <a:rPr lang="ru-RU" sz="1600" dirty="0" smtClean="0"/>
              <a:t>собеседования. 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25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Организационно-технологические особенности проведения ИС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8352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ru-RU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Инструкция для ответственного организатора образовательной </a:t>
            </a:r>
            <a:r>
              <a:rPr lang="ru-RU" sz="2400" b="1" dirty="0" smtClean="0">
                <a:solidFill>
                  <a:srgbClr val="C00000"/>
                </a:solidFill>
              </a:rPr>
              <a:t>организации;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Инструкция для технического специалиста </a:t>
            </a:r>
            <a:r>
              <a:rPr lang="ru-RU" sz="2400" b="1" dirty="0" smtClean="0">
                <a:solidFill>
                  <a:srgbClr val="C00000"/>
                </a:solidFill>
              </a:rPr>
              <a:t>образовательной организации;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Инструкция </a:t>
            </a:r>
            <a:r>
              <a:rPr lang="ru-RU" sz="2400" b="1" dirty="0">
                <a:solidFill>
                  <a:srgbClr val="C00000"/>
                </a:solidFill>
              </a:rPr>
              <a:t>для </a:t>
            </a:r>
            <a:r>
              <a:rPr lang="ru-RU" sz="2400" b="1" dirty="0" smtClean="0">
                <a:solidFill>
                  <a:srgbClr val="C00000"/>
                </a:solidFill>
              </a:rPr>
              <a:t>экзаменатора-собеседника;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Инструкция </a:t>
            </a:r>
            <a:r>
              <a:rPr lang="ru-RU" sz="2400" b="1" dirty="0">
                <a:solidFill>
                  <a:srgbClr val="C00000"/>
                </a:solidFill>
              </a:rPr>
              <a:t>для </a:t>
            </a:r>
            <a:r>
              <a:rPr lang="ru-RU" sz="2400" b="1" dirty="0" smtClean="0">
                <a:solidFill>
                  <a:srgbClr val="C00000"/>
                </a:solidFill>
              </a:rPr>
              <a:t>эксперта.</a:t>
            </a:r>
            <a:endParaRPr lang="ru-RU" sz="2400" b="1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7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проведения ГИА-9 в 2018г.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7056" y="1628800"/>
            <a:ext cx="72728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</a:rPr>
              <a:t>Доля обучающихся, не преодолевших минимальный порог </a:t>
            </a:r>
          </a:p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</a:rPr>
              <a:t>по обязательным предметам </a:t>
            </a:r>
            <a:endParaRPr lang="ru-RU" altLang="ru-RU" sz="20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17699936"/>
              </p:ext>
            </p:extLst>
          </p:nvPr>
        </p:nvGraphicFramePr>
        <p:xfrm>
          <a:off x="1115616" y="2492896"/>
          <a:ext cx="708424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586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проведения ГИА-9 в 2018г.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35552"/>
              </p:ext>
            </p:extLst>
          </p:nvPr>
        </p:nvGraphicFramePr>
        <p:xfrm>
          <a:off x="1835696" y="1484784"/>
          <a:ext cx="5904657" cy="5184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3887"/>
                <a:gridCol w="859005"/>
                <a:gridCol w="919244"/>
                <a:gridCol w="798765"/>
                <a:gridCol w="1073756"/>
              </a:tblGrid>
              <a:tr h="547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ТУ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8" marR="9528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одна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2"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8" marR="9528" marT="9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Две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"2"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8" marR="9528" marT="9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Три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2"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8" marR="9528" marT="9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Четыре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2"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8" marR="9528" marT="950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Кинельское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Западное</a:t>
                      </a: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Отрадненское</a:t>
                      </a: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Северное</a:t>
                      </a: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Северо-Восточное</a:t>
                      </a: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Северо-Западное</a:t>
                      </a: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Центральное</a:t>
                      </a: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Юго-Восточное</a:t>
                      </a: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Юго-Западное</a:t>
                      </a: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Южное</a:t>
                      </a: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Поволжское</a:t>
                      </a: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2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Самарское</a:t>
                      </a: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Тольяттинское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37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13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Изменения в Порядке проведения ГИА-9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468488"/>
          </a:xfrm>
        </p:spPr>
        <p:txBody>
          <a:bodyPr/>
          <a:lstStyle/>
          <a:p>
            <a:pPr marL="11430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Порядок проведения государственной итоговой аттестации по образовательным программам основного общего образования</a:t>
            </a:r>
          </a:p>
          <a:p>
            <a:pPr marL="114300" indent="0" algn="ctr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11430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Утвержден приказом №189/1513 от 7 ноября 2018г.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8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Изменения в Порядке проведения ГИА-9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700809"/>
            <a:ext cx="2736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/>
              <a:t>Допуск к ГИА</a:t>
            </a:r>
          </a:p>
          <a:p>
            <a:pPr algn="ctr">
              <a:defRPr/>
            </a:pPr>
            <a:r>
              <a:rPr lang="ru-RU" sz="1600" dirty="0">
                <a:cs typeface="Times New Roman" pitchFamily="18" charset="0"/>
              </a:rPr>
              <a:t>годовые отметки по всем учебным предметам учебного плана не ниже удовлетворительной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+ «зачет» за итоговое </a:t>
            </a:r>
            <a:r>
              <a:rPr lang="ru-RU" sz="1600" b="1" dirty="0" smtClean="0">
                <a:solidFill>
                  <a:srgbClr val="FF0000"/>
                </a:solidFill>
                <a:cs typeface="Times New Roman" pitchFamily="18" charset="0"/>
              </a:rPr>
              <a:t>собеседование</a:t>
            </a:r>
            <a:endParaRPr lang="ru-RU" sz="1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844824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/>
              <a:t>Председатели </a:t>
            </a:r>
            <a:r>
              <a:rPr lang="ru-RU" sz="1600" b="1" dirty="0"/>
              <a:t>ПК ГИА-9</a:t>
            </a:r>
          </a:p>
          <a:p>
            <a:pPr algn="ctr">
              <a:defRPr/>
            </a:pPr>
            <a:r>
              <a:rPr lang="ru-RU" sz="1600" dirty="0">
                <a:cs typeface="Times New Roman" pitchFamily="18" charset="0"/>
              </a:rPr>
              <a:t>Согласование кандидатур председателей </a:t>
            </a:r>
          </a:p>
          <a:p>
            <a:pPr algn="ctr">
              <a:defRPr/>
            </a:pPr>
            <a:r>
              <a:rPr lang="ru-RU" sz="1600" dirty="0">
                <a:cs typeface="Times New Roman" pitchFamily="18" charset="0"/>
              </a:rPr>
              <a:t>в </a:t>
            </a:r>
            <a:r>
              <a:rPr lang="ru-RU" sz="1600" dirty="0" err="1" smtClean="0">
                <a:cs typeface="Times New Roman" pitchFamily="18" charset="0"/>
              </a:rPr>
              <a:t>Рособрнадзоре</a:t>
            </a:r>
            <a:endParaRPr lang="ru-RU" sz="1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365104"/>
            <a:ext cx="32403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cs typeface="Arial" pitchFamily="34" charset="0"/>
              </a:rPr>
              <a:t>Заявление на участие в ГИА в дополнительный период </a:t>
            </a:r>
            <a:r>
              <a:rPr lang="ru-RU" sz="1600" dirty="0">
                <a:cs typeface="Arial" pitchFamily="34" charset="0"/>
              </a:rPr>
              <a:t>подаются участниками за 2 недели до начала указанного периода в ОО, которыми участники были допущены к прохождению ГИА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3762912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cs typeface="Times New Roman" pitchFamily="18" charset="0"/>
              </a:rPr>
              <a:t>Участники, проходящие ГИА только по обязательным предметам (ОВЗ), получившие на ГИА неудовлетворительный результат более чем по одному обязательному предмету сдают ГИА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в дополнительный период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74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Распоряжение министерства образования и науки Самарской области №38-р от 25.01.2019г.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Итоговое собеседование является допуском к государственной итоговой аттестации по образовательным программам основного </a:t>
            </a:r>
            <a:r>
              <a:rPr lang="ru-RU" dirty="0" smtClean="0"/>
              <a:t>общего образования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Не участвуют в ИС обучающиеся, которые проходят аттестацию повторно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5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П.2  Итоговое </a:t>
            </a:r>
            <a:r>
              <a:rPr lang="ru-RU" dirty="0"/>
              <a:t>собеседование проводится в образовательных организациях, реализующих образовательные программы основного общего образования и имеющих государственную аккредитацию (далее - 00), в медицинских организациях, а также на дому.</a:t>
            </a:r>
          </a:p>
        </p:txBody>
      </p:sp>
    </p:spTree>
    <p:extLst>
      <p:ext uri="{BB962C8B-B14F-4D97-AF65-F5344CB8AC3E}">
        <p14:creationId xmlns:p14="http://schemas.microsoft.com/office/powerpoint/2010/main" val="1108782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127</TotalTime>
  <Words>1913</Words>
  <Application>Microsoft Office PowerPoint</Application>
  <PresentationFormat>Экран (4:3)</PresentationFormat>
  <Paragraphs>235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Аптека</vt:lpstr>
      <vt:lpstr>Порядок проведения итогового собеседования на территории Самарской области в 2018-2019 учебном году</vt:lpstr>
      <vt:lpstr>Анализ проведения ГИА-9 в 2018г.</vt:lpstr>
      <vt:lpstr>Анализ проведения ГИА-9 в 2018г.</vt:lpstr>
      <vt:lpstr>Анализ проведения ГИА-9 в 2018г.</vt:lpstr>
      <vt:lpstr>Анализ проведения ГИА-9 в 2018г.</vt:lpstr>
      <vt:lpstr>Изменения в Порядке проведения ГИА-9</vt:lpstr>
      <vt:lpstr>Изменения в Порядке проведения ГИА-9</vt:lpstr>
      <vt:lpstr>Распоряжение министерства образования и науки Самарской области №38-р от 25.01.2019г.</vt:lpstr>
      <vt:lpstr>Презентация PowerPoint</vt:lpstr>
      <vt:lpstr>Сроки и время</vt:lpstr>
      <vt:lpstr>Продолжительность проведения итогового собеседования </vt:lpstr>
      <vt:lpstr>Оценивание</vt:lpstr>
      <vt:lpstr>Дополнительные сроки сдачи ИС</vt:lpstr>
      <vt:lpstr>Ответственный Организатор  ИС в ОО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  <vt:lpstr>Организационно-технологические особенности проведения ИС</vt:lpstr>
    </vt:vector>
  </TitlesOfParts>
  <Company>Похвистневский РЦ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проведения итогового собеседования на территории Самарской области в 2018-2019 учебном году</dc:title>
  <dc:creator>User</dc:creator>
  <cp:lastModifiedBy>User</cp:lastModifiedBy>
  <cp:revision>15</cp:revision>
  <dcterms:created xsi:type="dcterms:W3CDTF">2019-02-02T14:22:26Z</dcterms:created>
  <dcterms:modified xsi:type="dcterms:W3CDTF">2019-02-02T16:30:24Z</dcterms:modified>
</cp:coreProperties>
</file>