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63" r:id="rId5"/>
    <p:sldId id="261" r:id="rId6"/>
    <p:sldId id="266" r:id="rId7"/>
    <p:sldId id="260" r:id="rId8"/>
    <p:sldId id="264" r:id="rId9"/>
    <p:sldId id="25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2420888"/>
            <a:ext cx="4896544" cy="2232248"/>
          </a:xfrm>
        </p:spPr>
        <p:txBody>
          <a:bodyPr>
            <a:noAutofit/>
          </a:bodyPr>
          <a:lstStyle/>
          <a:p>
            <a:endParaRPr lang="ru-RU" b="1" dirty="0">
              <a:solidFill>
                <a:srgbClr val="003300"/>
              </a:solidFill>
              <a:latin typeface="Palatino Linotype" panose="02040502050505030304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          Номинация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   «Лучшая сельская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    школьная столовая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             -2025»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136904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Окружной этап Всероссийского конкурса</a:t>
            </a:r>
            <a:br>
              <a:rPr lang="ru-RU" sz="3200" b="1" i="1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 «Лучшая школьная столовая»</a:t>
            </a:r>
            <a:endParaRPr lang="ru-RU" sz="3200" b="1" i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10800000" flipV="1">
            <a:off x="539552" y="5373216"/>
            <a:ext cx="860444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Palatino Linotype" panose="02040502050505030304" pitchFamily="18" charset="0"/>
              </a:rPr>
              <a:t>ГБОУ СОШ с. Старое Ермаково </a:t>
            </a:r>
            <a:r>
              <a:rPr lang="ru-RU" sz="2000" b="1" dirty="0" err="1" smtClean="0">
                <a:latin typeface="Palatino Linotype" panose="02040502050505030304" pitchFamily="18" charset="0"/>
              </a:rPr>
              <a:t>м.р</a:t>
            </a:r>
            <a:r>
              <a:rPr lang="ru-RU" sz="2000" b="1" dirty="0" smtClean="0">
                <a:latin typeface="Palatino Linotype" panose="02040502050505030304" pitchFamily="18" charset="0"/>
              </a:rPr>
              <a:t>. </a:t>
            </a:r>
            <a:r>
              <a:rPr lang="ru-RU" sz="2000" b="1" dirty="0" err="1" smtClean="0">
                <a:latin typeface="Palatino Linotype" panose="02040502050505030304" pitchFamily="18" charset="0"/>
              </a:rPr>
              <a:t>Камышлинский</a:t>
            </a:r>
            <a:r>
              <a:rPr lang="ru-RU" sz="2000" b="1" dirty="0" smtClean="0">
                <a:latin typeface="Palatino Linotype" panose="0204050205050503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Palatino Linotype" panose="02040502050505030304" pitchFamily="18" charset="0"/>
              </a:rPr>
              <a:t>Самарской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pic>
        <p:nvPicPr>
          <p:cNvPr id="4" name="Picture 2" descr="C:\Users\Учитель\Desktop\Завтра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7859907" cy="8859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За 5 минут до перемены </a:t>
            </a:r>
            <a:r>
              <a:rPr lang="ru-RU" sz="2400" b="1" dirty="0">
                <a:solidFill>
                  <a:srgbClr val="003300"/>
                </a:solidFill>
              </a:rPr>
              <a:t>н</a:t>
            </a:r>
            <a:r>
              <a:rPr lang="ru-RU" sz="2400" b="1" dirty="0" smtClean="0">
                <a:solidFill>
                  <a:srgbClr val="003300"/>
                </a:solidFill>
              </a:rPr>
              <a:t>акрываем на стол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6238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3300"/>
                </a:solidFill>
              </a:rPr>
              <a:t>Школьный</a:t>
            </a:r>
            <a:r>
              <a:rPr lang="ru-RU" sz="3200" b="1" dirty="0" smtClean="0">
                <a:solidFill>
                  <a:srgbClr val="003300"/>
                </a:solidFill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</a:rPr>
              <a:t>завтрак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3075" name="Picture 3" descr="C:\Users\Музей\Desktop\IMG_20250320_112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4990"/>
            <a:ext cx="3213720" cy="23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узей\Desktop\IMG_20250320_094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3179035" cy="23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узей\Desktop\IMG_20250320_1007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42" y="3570249"/>
            <a:ext cx="2838976" cy="21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6140"/>
            <a:ext cx="32734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9309" y="5975702"/>
            <a:ext cx="383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Приятного аппетита!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981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Наша </a:t>
            </a:r>
            <a:r>
              <a:rPr lang="ru-RU" sz="3200" b="1" dirty="0" smtClean="0">
                <a:solidFill>
                  <a:srgbClr val="7030A0"/>
                </a:solidFill>
              </a:rPr>
              <a:t>столовая – одно из любимых мест в школе!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047" y="548680"/>
            <a:ext cx="8482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Учитель\Desktop\Инф угол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6136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узей\Desktop\общий вид столов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5293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2976081"/>
            <a:ext cx="3994026" cy="3555032"/>
          </a:xfrm>
        </p:spPr>
        <p:txBody>
          <a:bodyPr>
            <a:normAutofit fontScale="92500" lnSpcReduction="20000"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Меню  </a:t>
            </a:r>
            <a:r>
              <a:rPr lang="ru-RU" sz="2400" b="1" dirty="0" smtClean="0">
                <a:solidFill>
                  <a:srgbClr val="002060"/>
                </a:solidFill>
              </a:rPr>
              <a:t>школьного завтрака: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Салат из свеклы с зеленым горошком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Поджарка из рыбы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Рис отварной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Компот из смеси сухофруктов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Хлеб </a:t>
            </a:r>
            <a:r>
              <a:rPr lang="ru-RU" sz="2400" b="1" dirty="0">
                <a:solidFill>
                  <a:srgbClr val="002060"/>
                </a:solidFill>
              </a:rPr>
              <a:t>Пшеничный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8656" y="198116"/>
            <a:ext cx="8455193" cy="7937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Горячее питание – залог здоровья школьников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C:\Users\Музей\Desktop\камышла\2025-03-24_23-13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" y="764704"/>
            <a:ext cx="8926513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Лучшая столовая\фото блю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4" y="3356992"/>
            <a:ext cx="3954692" cy="31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1732" y="620688"/>
            <a:ext cx="8040667" cy="1008112"/>
          </a:xfrm>
        </p:spPr>
        <p:txBody>
          <a:bodyPr>
            <a:noAutofit/>
          </a:bodyPr>
          <a:lstStyle/>
          <a:p>
            <a:endPara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Салаты 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 сырых или вареных овощей – это ценнейшие источники витаминов и клетчатки в питании ребенка. </a:t>
            </a:r>
            <a:endPara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33772" y="260648"/>
            <a:ext cx="7772400" cy="54867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Салат из  свеклы с зеленым горошком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5579155" y="2628312"/>
            <a:ext cx="345716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72" y="4491301"/>
            <a:ext cx="9067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Свеклу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нарезаем соломкой, добавляем 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зеленый горошек</a:t>
            </a:r>
            <a:r>
              <a:rPr lang="ru-RU" b="1" dirty="0" smtClean="0">
                <a:solidFill>
                  <a:srgbClr val="003300"/>
                </a:solidFill>
              </a:rPr>
              <a:t>. 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Перемешиваем, солим по вкусу. Добавляем растительное масло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свекле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содержится много витамина С, витамина Р, витамины группы В1 и В2, а также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РР.</a:t>
            </a:r>
          </a:p>
          <a:p>
            <a:pPr algn="just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Горох полезен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сердца, сосудов, зрительной системы, головного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мозга. Употребление зеленого горошка предотвращает анемию.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Учитель\Desktop\с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92" y="2037578"/>
            <a:ext cx="3907457" cy="29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Desktop\IMG_20250320_084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68452" cy="30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5121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Рыба содержит большое количество витамина Д. </a:t>
            </a:r>
            <a:endParaRPr lang="ru-RU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Вместе с 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кальцием это вещество строит костную ткань и скелет. Витамины, содержащиеся в рыбе, имеют огромное значение для детского организма.</a:t>
            </a:r>
            <a:endParaRPr lang="ru-RU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19658" y="260649"/>
            <a:ext cx="8712968" cy="64807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Поджарка из рыбы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179512" y="1196752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100" b="1" dirty="0" smtClean="0">
                <a:solidFill>
                  <a:srgbClr val="003300"/>
                </a:solidFill>
              </a:rPr>
              <a:t>  </a:t>
            </a:r>
            <a:endParaRPr lang="ru-RU" sz="2100" b="1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498" y="1054428"/>
            <a:ext cx="8640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Филе рыбы промыть, нарезать небольшими кусочками, заправить, разложить на противень и  прожарить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пароконвектомате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12 мин.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871" y="1762314"/>
            <a:ext cx="81215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заправки нужны :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соль, мука, лук репчатый, растительное масло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Учитель\Desktop\Лучшая столовая\Рыб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54" y="2708920"/>
            <a:ext cx="26282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Лучшая столовая\рыб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2708919"/>
            <a:ext cx="262829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Desktop\Лучшая столовая\рыба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12" y="2764773"/>
            <a:ext cx="2472035" cy="22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78260"/>
            <a:ext cx="8754717" cy="9627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Приготовление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179512" y="1196752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100" b="1" dirty="0" smtClean="0">
                <a:solidFill>
                  <a:srgbClr val="003300"/>
                </a:solidFill>
              </a:rPr>
              <a:t>  </a:t>
            </a:r>
            <a:endParaRPr lang="ru-RU" sz="2100" b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088" y="104867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жарке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180 градусов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085184"/>
            <a:ext cx="848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Palatino Linotype" panose="02040502050505030304" pitchFamily="18" charset="0"/>
              </a:rPr>
              <a:t>Использование </a:t>
            </a:r>
            <a:r>
              <a:rPr lang="ru-RU" b="1" dirty="0" err="1">
                <a:latin typeface="Palatino Linotype" panose="02040502050505030304" pitchFamily="18" charset="0"/>
              </a:rPr>
              <a:t>пароконвектоматов</a:t>
            </a:r>
            <a:r>
              <a:rPr lang="ru-RU" b="1" dirty="0">
                <a:latin typeface="Palatino Linotype" panose="02040502050505030304" pitchFamily="18" charset="0"/>
              </a:rPr>
              <a:t> – залог здорового и рационального питания </a:t>
            </a:r>
            <a:r>
              <a:rPr lang="ru-RU" b="1" dirty="0" smtClean="0">
                <a:latin typeface="Palatino Linotype" panose="02040502050505030304" pitchFamily="18" charset="0"/>
              </a:rPr>
              <a:t>обучающихся.</a:t>
            </a:r>
          </a:p>
          <a:p>
            <a:pPr algn="ctr"/>
            <a:endParaRPr lang="ru-RU" b="1" dirty="0">
              <a:latin typeface="Palatino Linotype" panose="02040502050505030304" pitchFamily="18" charset="0"/>
            </a:endParaRPr>
          </a:p>
          <a:p>
            <a:pPr algn="ctr"/>
            <a:r>
              <a:rPr lang="ru-RU" b="1" dirty="0" smtClean="0">
                <a:latin typeface="Palatino Linotype" panose="02040502050505030304" pitchFamily="18" charset="0"/>
              </a:rPr>
              <a:t>Это один </a:t>
            </a:r>
            <a:r>
              <a:rPr lang="ru-RU" b="1" dirty="0">
                <a:latin typeface="Palatino Linotype" panose="02040502050505030304" pitchFamily="18" charset="0"/>
              </a:rPr>
              <a:t>из самых полезных способов приготовления пищи. </a:t>
            </a:r>
            <a:endParaRPr lang="ru-RU" b="1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b="1" dirty="0" smtClean="0">
                <a:latin typeface="Palatino Linotype" panose="02040502050505030304" pitchFamily="18" charset="0"/>
              </a:rPr>
              <a:t>В  </a:t>
            </a:r>
            <a:r>
              <a:rPr lang="ru-RU" b="1" dirty="0">
                <a:latin typeface="Palatino Linotype" panose="02040502050505030304" pitchFamily="18" charset="0"/>
              </a:rPr>
              <a:t>продуктах </a:t>
            </a:r>
            <a:r>
              <a:rPr lang="ru-RU" b="1" dirty="0" smtClean="0">
                <a:latin typeface="Palatino Linotype" panose="02040502050505030304" pitchFamily="18" charset="0"/>
              </a:rPr>
              <a:t>сохраняются </a:t>
            </a:r>
            <a:r>
              <a:rPr lang="ru-RU" b="1" dirty="0">
                <a:latin typeface="Palatino Linotype" panose="02040502050505030304" pitchFamily="18" charset="0"/>
              </a:rPr>
              <a:t>практически все полезные вещества.</a:t>
            </a:r>
          </a:p>
        </p:txBody>
      </p:sp>
      <p:pic>
        <p:nvPicPr>
          <p:cNvPr id="4098" name="Picture 2" descr="C:\Users\Учитель\Desktop\Лучшая столовая\рыба\IMG_20250320_090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8912"/>
            <a:ext cx="3056756" cy="25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Лучшая столовая\рыба\IMG_20250320_090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52" y="464646"/>
            <a:ext cx="2980206" cy="18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узей\Desktop\IMG_20250320_1009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672408" cy="22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84168" y="2810624"/>
            <a:ext cx="2880320" cy="309634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Как и другие злаки, </a:t>
            </a:r>
            <a:r>
              <a:rPr lang="ru-RU" sz="2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рис может </a:t>
            </a: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похвастаться обилием витаминов группы В, витамина Е (защищает от преждевременного старения) и целым набором микроэлементов, таких как железо, цинк.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503" y="188640"/>
            <a:ext cx="9036497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Готовим гарнир</a:t>
            </a:r>
            <a:br>
              <a:rPr lang="ru-RU" sz="3200" b="1" dirty="0" smtClean="0">
                <a:solidFill>
                  <a:srgbClr val="003300"/>
                </a:solidFill>
              </a:rPr>
            </a:br>
            <a:r>
              <a:rPr lang="ru-RU" sz="3200" b="1" dirty="0" smtClean="0">
                <a:solidFill>
                  <a:srgbClr val="003300"/>
                </a:solidFill>
              </a:rPr>
              <a:t>Рис отварной</a:t>
            </a:r>
            <a:endParaRPr lang="ru-RU" sz="3200" dirty="0"/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4788024" y="3501008"/>
            <a:ext cx="363157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1187624" y="5877272"/>
            <a:ext cx="698477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9675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 кастрюлю из нержавеющей стали влить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плиту. Когда вода закипит, добавить соль и промытый рис. Постоянно перемешивать.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Готовый рис откинуть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дуршлаг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переложить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миску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добавить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сливочное масло. </a:t>
            </a:r>
          </a:p>
        </p:txBody>
      </p:sp>
      <p:pic>
        <p:nvPicPr>
          <p:cNvPr id="6146" name="Picture 2" descr="C:\Users\Учитель\Desktop\рис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1840"/>
            <a:ext cx="23762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итель\Desktop\ри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501008"/>
            <a:ext cx="2958570" cy="29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9200" y="382569"/>
            <a:ext cx="8514692" cy="105273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latin typeface="Palatino Linotype" panose="02040502050505030304" pitchFamily="18" charset="0"/>
                <a:cs typeface="Times New Roman" pitchFamily="18" charset="0"/>
              </a:rPr>
              <a:t>Горячий напиток</a:t>
            </a:r>
            <a:endParaRPr lang="ru-RU" sz="3200" b="1" i="1" dirty="0">
              <a:solidFill>
                <a:srgbClr val="003300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200" y="1173694"/>
            <a:ext cx="7808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Компот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смеси сухофруктов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06288"/>
            <a:ext cx="85209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позволяет получить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вещества, что нам дают свежие фрукты.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нормализует работу сердечной мышцы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антиоксиданты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позволяют противостоять свободным радикалам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обладает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мочегонным действием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повышает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иммунную защиту организма.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нём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содержатся следующие элементы, характерные для большинства плодов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витамины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А, РР, В,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кальций; магний; железо; фосфор; калий.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Учитель\Desktop\IMG_20250320_082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682"/>
            <a:ext cx="4476497" cy="29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читель\Desktop\IMG_20250320_083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60614"/>
            <a:ext cx="3780904" cy="29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958368" y="1340766"/>
            <a:ext cx="3960440" cy="491505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3300"/>
                </a:solidFill>
              </a:rPr>
              <a:t>Хлеб является важной частью сбалансированного рациона, т.к. содержит клетчатку, аминокислоты и витамины, необходимые нашему организму. содержат богатый состав микронутриентов: витаминов (В1, В2, В6, РР, Е) и минералов (магний и железо). </a:t>
            </a:r>
          </a:p>
          <a:p>
            <a:pPr algn="just"/>
            <a:endParaRPr lang="ru-RU" sz="2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0053" y="260649"/>
            <a:ext cx="7772400" cy="7920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Хлеб – всему голова!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907704" y="5939720"/>
            <a:ext cx="5904656" cy="632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2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Музей\Desktop\IMG_20250320_084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3501752" cy="2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узей\Desktop\IMG_20250320_084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4" y="4176181"/>
            <a:ext cx="3541806" cy="23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1430</TotalTime>
  <Words>461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Окружной этап Всероссийского конкурса  «Лучшая школьная столовая»</vt:lpstr>
      <vt:lpstr>Наша столовая – одно из любимых мест в школе!</vt:lpstr>
      <vt:lpstr>Горячее питание – залог здоровья школьников</vt:lpstr>
      <vt:lpstr>Салат из  свеклы с зеленым горошком</vt:lpstr>
      <vt:lpstr>Поджарка из рыбы</vt:lpstr>
      <vt:lpstr>Приготовление</vt:lpstr>
      <vt:lpstr>Готовим гарнир Рис отварной</vt:lpstr>
      <vt:lpstr>Горячий напиток</vt:lpstr>
      <vt:lpstr>Хлеб – всему голова!</vt:lpstr>
      <vt:lpstr>Школьный завтрак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«Лучшая школьная столовая»</dc:title>
  <dc:creator>User</dc:creator>
  <cp:lastModifiedBy>Музей</cp:lastModifiedBy>
  <cp:revision>86</cp:revision>
  <dcterms:created xsi:type="dcterms:W3CDTF">2021-10-17T12:20:59Z</dcterms:created>
  <dcterms:modified xsi:type="dcterms:W3CDTF">2025-03-26T09:43:41Z</dcterms:modified>
</cp:coreProperties>
</file>